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12192000" cy="6858000"/>
  <p:embeddedFontLst>
    <p:embeddedFont>
      <p:font typeface="Arial" panose="00000000000000000000" pitchFamily="34" charset="1"/>
      <p:regular r:id="rId31"/>
      <p:bold r:id="rId22"/>
      <p:italic r:id="rId25"/>
    </p:embeddedFont>
    <p:embeddedFont>
      <p:font typeface="Arial Narrow" panose="00000000000000000000" pitchFamily="34" charset="1"/>
      <p:regular r:id="rId21"/>
      <p:bold r:id="rId19"/>
      <p:italic r:id="rId23"/>
    </p:embeddedFont>
    <p:embeddedFont>
      <p:font typeface="Arial Nova" panose="00000000000000000000" pitchFamily="34" charset="1"/>
      <p:italic r:id="rId24"/>
    </p:embeddedFont>
    <p:embeddedFont>
      <p:font typeface="Book Antiqua" panose="00000000000000000000" pitchFamily="18" charset="1"/>
      <p:bold r:id="rId32"/>
    </p:embeddedFont>
    <p:embeddedFont>
      <p:font typeface="Calibri" panose="00000000000000000000" pitchFamily="34" charset="1"/>
      <p:italic r:id="rId28"/>
      <p:boldItalic r:id="rId30"/>
    </p:embeddedFont>
    <p:embeddedFont>
      <p:font typeface="Courier New" panose="00000000000000000000" pitchFamily="49" charset="1"/>
      <p:italic r:id="rId29"/>
    </p:embeddedFont>
    <p:embeddedFont>
      <p:font typeface="Microsoft Sans Serif" panose="00000000000000000000" pitchFamily="34" charset="1"/>
      <p:regular r:id="rId18"/>
    </p:embeddedFont>
    <p:embeddedFont>
      <p:font typeface="Times New Roman" panose="00000000000000000000" pitchFamily="18" charset="1"/>
      <p:regular r:id="rId17"/>
    </p:embeddedFont>
    <p:embeddedFont>
      <p:font typeface="Trebuchet MS" panose="00000000000000000000" pitchFamily="34" charset="1"/>
      <p:regular r:id="rId20"/>
      <p:italic r:id="rId27"/>
      <p:boldItalic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Relationship Id="rId25" Type="http://schemas.openxmlformats.org/officeDocument/2006/relationships/font" Target="fonts/font9.fntdata"/><Relationship Id="rId26" Type="http://schemas.openxmlformats.org/officeDocument/2006/relationships/font" Target="fonts/font10.fntdata"/><Relationship Id="rId27" Type="http://schemas.openxmlformats.org/officeDocument/2006/relationships/font" Target="fonts/font11.fntdata"/><Relationship Id="rId28" Type="http://schemas.openxmlformats.org/officeDocument/2006/relationships/font" Target="fonts/font12.fntdata"/><Relationship Id="rId29" Type="http://schemas.openxmlformats.org/officeDocument/2006/relationships/font" Target="fonts/font13.fntdata"/><Relationship Id="rId30" Type="http://schemas.openxmlformats.org/officeDocument/2006/relationships/font" Target="fonts/font14.fntdata"/><Relationship Id="rId31" Type="http://schemas.openxmlformats.org/officeDocument/2006/relationships/font" Target="fonts/font15.fntdata"/><Relationship Id="rId32" Type="http://schemas.openxmlformats.org/officeDocument/2006/relationships/font" Target="fonts/font16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84624" y="0"/>
            <a:ext cx="5407660" cy="6858000"/>
          </a:xfrm>
          <a:custGeom>
            <a:avLst/>
            <a:gdLst/>
            <a:ahLst/>
            <a:cxnLst/>
            <a:rect l="l" t="t" r="r" b="b"/>
            <a:pathLst>
              <a:path w="5407659" h="6858000">
                <a:moveTo>
                  <a:pt x="5407376" y="0"/>
                </a:moveTo>
                <a:lnTo>
                  <a:pt x="0" y="0"/>
                </a:lnTo>
                <a:lnTo>
                  <a:pt x="0" y="6857999"/>
                </a:lnTo>
                <a:lnTo>
                  <a:pt x="5407376" y="6857999"/>
                </a:lnTo>
                <a:lnTo>
                  <a:pt x="5407376" y="0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243975" y="1541779"/>
            <a:ext cx="4550410" cy="430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02018"/>
            <a:ext cx="12192000" cy="6656070"/>
          </a:xfrm>
          <a:custGeom>
            <a:avLst/>
            <a:gdLst/>
            <a:ahLst/>
            <a:cxnLst/>
            <a:rect l="l" t="t" r="r" b="b"/>
            <a:pathLst>
              <a:path w="12192000" h="6656070">
                <a:moveTo>
                  <a:pt x="0" y="6655981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655981"/>
                </a:lnTo>
                <a:lnTo>
                  <a:pt x="0" y="6655981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95668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0"/>
                </a:moveTo>
                <a:lnTo>
                  <a:pt x="12192000" y="0"/>
                </a:lnTo>
                <a:lnTo>
                  <a:pt x="121920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2F52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93515" y="2906268"/>
            <a:ext cx="4204969" cy="513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51363"/>
            <a:ext cx="12192000" cy="5106670"/>
          </a:xfrm>
          <a:custGeom>
            <a:avLst/>
            <a:gdLst/>
            <a:ahLst/>
            <a:cxnLst/>
            <a:rect l="l" t="t" r="r" b="b"/>
            <a:pathLst>
              <a:path w="12192000" h="5106670">
                <a:moveTo>
                  <a:pt x="0" y="5106636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5106636"/>
                </a:lnTo>
                <a:lnTo>
                  <a:pt x="0" y="5106636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6420" y="2771139"/>
            <a:ext cx="5551805" cy="12934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8600"/>
              </a:lnSpc>
              <a:spcBef>
                <a:spcPts val="100"/>
              </a:spcBef>
            </a:pPr>
            <a:r>
              <a:rPr dirty="0" sz="2800" spc="-145"/>
              <a:t>МЕЖВЕДОМСТВЕННЫЙ </a:t>
            </a:r>
            <a:r>
              <a:rPr dirty="0" sz="2800" spc="-140"/>
              <a:t> </a:t>
            </a:r>
            <a:r>
              <a:rPr dirty="0" sz="2800" spc="-200"/>
              <a:t>К</a:t>
            </a:r>
            <a:r>
              <a:rPr dirty="0" sz="2800" spc="-400"/>
              <a:t>У</a:t>
            </a:r>
            <a:r>
              <a:rPr dirty="0" sz="2800" spc="-80"/>
              <a:t>Л</a:t>
            </a:r>
            <a:r>
              <a:rPr dirty="0" sz="2800" spc="-350"/>
              <a:t>Ь</a:t>
            </a:r>
            <a:r>
              <a:rPr dirty="0" sz="2800" spc="-125"/>
              <a:t>Т</a:t>
            </a:r>
            <a:r>
              <a:rPr dirty="0" sz="2800" spc="-260"/>
              <a:t>У</a:t>
            </a:r>
            <a:r>
              <a:rPr dirty="0" sz="2800" spc="-210"/>
              <a:t>Р</a:t>
            </a:r>
            <a:r>
              <a:rPr dirty="0" sz="2800" spc="-50"/>
              <a:t>Н</a:t>
            </a:r>
            <a:r>
              <a:rPr dirty="0" sz="2800" spc="-20"/>
              <a:t>О</a:t>
            </a:r>
            <a:r>
              <a:rPr dirty="0" sz="2800" spc="-110"/>
              <a:t>-</a:t>
            </a:r>
            <a:r>
              <a:rPr dirty="0" sz="2800" spc="-20"/>
              <a:t>О</a:t>
            </a:r>
            <a:r>
              <a:rPr dirty="0" sz="2800" spc="-125"/>
              <a:t>Б</a:t>
            </a:r>
            <a:r>
              <a:rPr dirty="0" sz="2800" spc="-315"/>
              <a:t>Р</a:t>
            </a:r>
            <a:r>
              <a:rPr dirty="0" sz="2800" spc="-25"/>
              <a:t>А</a:t>
            </a:r>
            <a:r>
              <a:rPr dirty="0" sz="2800" spc="-229"/>
              <a:t>З</a:t>
            </a:r>
            <a:r>
              <a:rPr dirty="0" sz="2800" spc="-20"/>
              <a:t>О</a:t>
            </a:r>
            <a:r>
              <a:rPr dirty="0" sz="2800" spc="-110"/>
              <a:t>В</a:t>
            </a:r>
            <a:r>
              <a:rPr dirty="0" sz="2800" spc="-220"/>
              <a:t>А</a:t>
            </a:r>
            <a:r>
              <a:rPr dirty="0" sz="2800" spc="-180"/>
              <a:t>Т</a:t>
            </a:r>
            <a:r>
              <a:rPr dirty="0" sz="2800" spc="-320"/>
              <a:t>Е</a:t>
            </a:r>
            <a:r>
              <a:rPr dirty="0" sz="2800" spc="-80"/>
              <a:t>Л</a:t>
            </a:r>
            <a:r>
              <a:rPr dirty="0" sz="2800" spc="-160"/>
              <a:t>Ь</a:t>
            </a:r>
            <a:r>
              <a:rPr dirty="0" sz="2800" spc="-114"/>
              <a:t>Н</a:t>
            </a:r>
            <a:r>
              <a:rPr dirty="0" sz="2800" spc="-150"/>
              <a:t>Ы</a:t>
            </a:r>
            <a:r>
              <a:rPr dirty="0" sz="2800" spc="-40"/>
              <a:t>Й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66420" y="4210811"/>
            <a:ext cx="715899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8125" algn="l"/>
              </a:tabLst>
            </a:pPr>
            <a:r>
              <a:rPr dirty="0" sz="2800" spc="-165">
                <a:solidFill>
                  <a:srgbClr val="FFFFFF"/>
                </a:solidFill>
                <a:latin typeface="Microsoft Sans Serif"/>
                <a:cs typeface="Microsoft Sans Serif"/>
              </a:rPr>
              <a:t>ПРОЕКТ	</a:t>
            </a:r>
            <a:r>
              <a:rPr dirty="0" sz="3200" spc="250" b="1">
                <a:solidFill>
                  <a:srgbClr val="FFFFFF"/>
                </a:solidFill>
                <a:latin typeface="Arial Narrow"/>
                <a:cs typeface="Arial Narrow"/>
              </a:rPr>
              <a:t>«Культура</a:t>
            </a:r>
            <a:r>
              <a:rPr dirty="0" sz="32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325" b="1">
                <a:solidFill>
                  <a:srgbClr val="FFFFFF"/>
                </a:solidFill>
                <a:latin typeface="Arial Narrow"/>
                <a:cs typeface="Arial Narrow"/>
              </a:rPr>
              <a:t>для</a:t>
            </a:r>
            <a:r>
              <a:rPr dirty="0" sz="320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320" b="1">
                <a:solidFill>
                  <a:srgbClr val="FFFFFF"/>
                </a:solidFill>
                <a:latin typeface="Arial Narrow"/>
                <a:cs typeface="Arial Narrow"/>
              </a:rPr>
              <a:t>школьников»</a:t>
            </a:r>
            <a:endParaRPr sz="32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271" y="529027"/>
            <a:ext cx="2918668" cy="6001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12096" y="6183191"/>
            <a:ext cx="11580495" cy="116205"/>
            <a:chOff x="612096" y="6183191"/>
            <a:chExt cx="11580495" cy="116205"/>
          </a:xfrm>
        </p:grpSpPr>
        <p:sp>
          <p:nvSpPr>
            <p:cNvPr id="7" name="object 7"/>
            <p:cNvSpPr/>
            <p:nvPr/>
          </p:nvSpPr>
          <p:spPr>
            <a:xfrm>
              <a:off x="668551" y="6241098"/>
              <a:ext cx="11523980" cy="0"/>
            </a:xfrm>
            <a:custGeom>
              <a:avLst/>
              <a:gdLst/>
              <a:ahLst/>
              <a:cxnLst/>
              <a:rect l="l" t="t" r="r" b="b"/>
              <a:pathLst>
                <a:path w="11523980" h="0">
                  <a:moveTo>
                    <a:pt x="0" y="0"/>
                  </a:moveTo>
                  <a:lnTo>
                    <a:pt x="11523448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15271" y="6186366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4" h="109854">
                  <a:moveTo>
                    <a:pt x="0" y="0"/>
                  </a:moveTo>
                  <a:lnTo>
                    <a:pt x="109464" y="0"/>
                  </a:lnTo>
                  <a:lnTo>
                    <a:pt x="109464" y="109464"/>
                  </a:lnTo>
                  <a:lnTo>
                    <a:pt x="0" y="1094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8126" y="529027"/>
            <a:ext cx="578050" cy="6329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126634" y="632967"/>
            <a:ext cx="2599690" cy="4279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dirty="0" sz="1300" spc="45">
                <a:solidFill>
                  <a:srgbClr val="151C2A"/>
                </a:solidFill>
                <a:latin typeface="Trebuchet MS"/>
                <a:cs typeface="Trebuchet MS"/>
              </a:rPr>
              <a:t>МИНИСТЕРСТВО</a:t>
            </a:r>
            <a:r>
              <a:rPr dirty="0" sz="1300" spc="-90">
                <a:solidFill>
                  <a:srgbClr val="151C2A"/>
                </a:solidFill>
                <a:latin typeface="Trebuchet MS"/>
                <a:cs typeface="Trebuchet MS"/>
              </a:rPr>
              <a:t> </a:t>
            </a:r>
            <a:r>
              <a:rPr dirty="0" sz="1300" spc="45">
                <a:solidFill>
                  <a:srgbClr val="151C2A"/>
                </a:solidFill>
                <a:latin typeface="Trebuchet MS"/>
                <a:cs typeface="Trebuchet MS"/>
              </a:rPr>
              <a:t>ПРОСВЕЩЕНИЯ </a:t>
            </a:r>
            <a:r>
              <a:rPr dirty="0" sz="1300" spc="-375">
                <a:solidFill>
                  <a:srgbClr val="151C2A"/>
                </a:solidFill>
                <a:latin typeface="Trebuchet MS"/>
                <a:cs typeface="Trebuchet MS"/>
              </a:rPr>
              <a:t> </a:t>
            </a:r>
            <a:r>
              <a:rPr dirty="0" sz="1300" spc="45">
                <a:solidFill>
                  <a:srgbClr val="151C2A"/>
                </a:solidFill>
                <a:latin typeface="Trebuchet MS"/>
                <a:cs typeface="Trebuchet MS"/>
              </a:rPr>
              <a:t>РОССИЙСКОЙ</a:t>
            </a:r>
            <a:r>
              <a:rPr dirty="0" sz="1300" spc="-85">
                <a:solidFill>
                  <a:srgbClr val="151C2A"/>
                </a:solidFill>
                <a:latin typeface="Trebuchet MS"/>
                <a:cs typeface="Trebuchet MS"/>
              </a:rPr>
              <a:t> </a:t>
            </a:r>
            <a:r>
              <a:rPr dirty="0" sz="1300" spc="40">
                <a:solidFill>
                  <a:srgbClr val="151C2A"/>
                </a:solidFill>
                <a:latin typeface="Trebuchet MS"/>
                <a:cs typeface="Trebuchet MS"/>
              </a:rPr>
              <a:t>ФЕДЕРАЦИИ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58134" y="6438900"/>
            <a:ext cx="11290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Москва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dirty="0" sz="1400" spc="-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 spc="145">
                <a:solidFill>
                  <a:srgbClr val="FFFFFF"/>
                </a:solidFill>
                <a:latin typeface="Arial Narrow"/>
                <a:cs typeface="Arial Narrow"/>
              </a:rPr>
              <a:t>2020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0807" y="621791"/>
            <a:ext cx="2252472" cy="4480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9848" y="6639621"/>
            <a:ext cx="240029" cy="60960"/>
          </a:xfrm>
          <a:custGeom>
            <a:avLst/>
            <a:gdLst/>
            <a:ahLst/>
            <a:cxnLst/>
            <a:rect l="l" t="t" r="r" b="b"/>
            <a:pathLst>
              <a:path w="240029" h="60959">
                <a:moveTo>
                  <a:pt x="239999" y="0"/>
                </a:moveTo>
                <a:lnTo>
                  <a:pt x="0" y="0"/>
                </a:lnTo>
                <a:lnTo>
                  <a:pt x="0" y="60958"/>
                </a:lnTo>
                <a:lnTo>
                  <a:pt x="239999" y="60958"/>
                </a:lnTo>
                <a:lnTo>
                  <a:pt x="239999" y="0"/>
                </a:lnTo>
                <a:close/>
              </a:path>
            </a:pathLst>
          </a:custGeom>
          <a:solidFill>
            <a:srgbClr val="2C32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49476" y="2457195"/>
            <a:ext cx="4279900" cy="1107440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1600" spc="-10">
                <a:solidFill>
                  <a:srgbClr val="0D0D0D"/>
                </a:solidFill>
                <a:latin typeface="Microsoft Sans Serif"/>
                <a:cs typeface="Microsoft Sans Serif"/>
              </a:rPr>
              <a:t>Совместный</a:t>
            </a:r>
            <a:r>
              <a:rPr dirty="0" sz="1600" spc="-8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5">
                <a:solidFill>
                  <a:srgbClr val="0D0D0D"/>
                </a:solidFill>
                <a:latin typeface="Microsoft Sans Serif"/>
                <a:cs typeface="Microsoft Sans Serif"/>
              </a:rPr>
              <a:t>проект</a:t>
            </a:r>
            <a:r>
              <a:rPr dirty="0" sz="1600" spc="-7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>
                <a:solidFill>
                  <a:srgbClr val="0D0D0D"/>
                </a:solidFill>
                <a:latin typeface="Microsoft Sans Serif"/>
                <a:cs typeface="Microsoft Sans Serif"/>
              </a:rPr>
              <a:t>Министерства</a:t>
            </a:r>
            <a:r>
              <a:rPr dirty="0" sz="1600" spc="-8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>
                <a:solidFill>
                  <a:srgbClr val="0D0D0D"/>
                </a:solidFill>
                <a:latin typeface="Microsoft Sans Serif"/>
                <a:cs typeface="Microsoft Sans Serif"/>
              </a:rPr>
              <a:t>культуры</a:t>
            </a:r>
            <a:r>
              <a:rPr dirty="0" sz="1600">
                <a:solidFill>
                  <a:srgbClr val="0D0D0D"/>
                </a:solidFill>
                <a:latin typeface="Arial Narrow"/>
                <a:cs typeface="Arial Narrow"/>
              </a:rPr>
              <a:t>,</a:t>
            </a:r>
            <a:endParaRPr sz="1600">
              <a:latin typeface="Arial Narrow"/>
              <a:cs typeface="Arial Narrow"/>
            </a:endParaRPr>
          </a:p>
          <a:p>
            <a:pPr marL="12700" marR="592455">
              <a:lnSpc>
                <a:spcPts val="2900"/>
              </a:lnSpc>
              <a:spcBef>
                <a:spcPts val="15"/>
              </a:spcBef>
            </a:pPr>
            <a:r>
              <a:rPr dirty="0" sz="1600">
                <a:solidFill>
                  <a:srgbClr val="0D0D0D"/>
                </a:solidFill>
                <a:latin typeface="Microsoft Sans Serif"/>
                <a:cs typeface="Microsoft Sans Serif"/>
              </a:rPr>
              <a:t>Министерства</a:t>
            </a:r>
            <a:r>
              <a:rPr dirty="0" sz="1600" spc="-75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5">
                <a:solidFill>
                  <a:srgbClr val="0D0D0D"/>
                </a:solidFill>
                <a:latin typeface="Microsoft Sans Serif"/>
                <a:cs typeface="Microsoft Sans Serif"/>
              </a:rPr>
              <a:t>просвещения</a:t>
            </a:r>
            <a:r>
              <a:rPr dirty="0" sz="1600" spc="-7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45">
                <a:solidFill>
                  <a:srgbClr val="0D0D0D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8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50">
                <a:solidFill>
                  <a:srgbClr val="0D0D0D"/>
                </a:solidFill>
                <a:latin typeface="Microsoft Sans Serif"/>
                <a:cs typeface="Microsoft Sans Serif"/>
              </a:rPr>
              <a:t>Яндекса </a:t>
            </a:r>
            <a:r>
              <a:rPr dirty="0" sz="1600" spc="-409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20">
                <a:solidFill>
                  <a:srgbClr val="0D0D0D"/>
                </a:solidFill>
                <a:latin typeface="Microsoft Sans Serif"/>
                <a:cs typeface="Microsoft Sans Serif"/>
              </a:rPr>
              <a:t>в</a:t>
            </a:r>
            <a:r>
              <a:rPr dirty="0" sz="1600" spc="-7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0">
                <a:solidFill>
                  <a:srgbClr val="0D0D0D"/>
                </a:solidFill>
                <a:latin typeface="Microsoft Sans Serif"/>
                <a:cs typeface="Microsoft Sans Serif"/>
              </a:rPr>
              <a:t>рамках</a:t>
            </a:r>
            <a:r>
              <a:rPr dirty="0" sz="1600" spc="-7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5">
                <a:solidFill>
                  <a:srgbClr val="0D0D0D"/>
                </a:solidFill>
                <a:latin typeface="Arial Narrow"/>
                <a:cs typeface="Arial Narrow"/>
              </a:rPr>
              <a:t>«</a:t>
            </a:r>
            <a:r>
              <a:rPr dirty="0" sz="1600" spc="-25">
                <a:solidFill>
                  <a:srgbClr val="0D0D0D"/>
                </a:solidFill>
                <a:latin typeface="Microsoft Sans Serif"/>
                <a:cs typeface="Microsoft Sans Serif"/>
              </a:rPr>
              <a:t>Культуры</a:t>
            </a:r>
            <a:r>
              <a:rPr dirty="0" sz="1600" spc="-65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>
                <a:solidFill>
                  <a:srgbClr val="0D0D0D"/>
                </a:solidFill>
                <a:latin typeface="Microsoft Sans Serif"/>
                <a:cs typeface="Microsoft Sans Serif"/>
              </a:rPr>
              <a:t>для</a:t>
            </a:r>
            <a:r>
              <a:rPr dirty="0" sz="1600" spc="-70">
                <a:solidFill>
                  <a:srgbClr val="0D0D0D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10">
                <a:solidFill>
                  <a:srgbClr val="0D0D0D"/>
                </a:solidFill>
                <a:latin typeface="Microsoft Sans Serif"/>
                <a:cs typeface="Microsoft Sans Serif"/>
              </a:rPr>
              <a:t>школьников</a:t>
            </a:r>
            <a:r>
              <a:rPr dirty="0" sz="1600" spc="10">
                <a:solidFill>
                  <a:srgbClr val="0D0D0D"/>
                </a:solidFill>
                <a:latin typeface="Arial Narrow"/>
                <a:cs typeface="Arial Narrow"/>
              </a:rPr>
              <a:t>».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1846" y="971803"/>
            <a:ext cx="11353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0" b="1">
                <a:solidFill>
                  <a:srgbClr val="5CA6FF"/>
                </a:solidFill>
                <a:latin typeface="Arial"/>
                <a:cs typeface="Arial"/>
              </a:rPr>
              <a:t>59</a:t>
            </a:r>
            <a:r>
              <a:rPr dirty="0" sz="2400" spc="25" b="1">
                <a:solidFill>
                  <a:srgbClr val="5CA6FF"/>
                </a:solidFill>
                <a:latin typeface="Arial"/>
                <a:cs typeface="Arial"/>
              </a:rPr>
              <a:t>0</a:t>
            </a:r>
            <a:r>
              <a:rPr dirty="0" sz="2400" spc="-105" b="1">
                <a:solidFill>
                  <a:srgbClr val="5CA6FF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5CA6FF"/>
                </a:solidFill>
                <a:latin typeface="Arial"/>
                <a:cs typeface="Arial"/>
              </a:rPr>
              <a:t>000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265" y="2069084"/>
            <a:ext cx="789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5" b="1">
                <a:solidFill>
                  <a:srgbClr val="5CA6FF"/>
                </a:solidFill>
                <a:latin typeface="Arial"/>
                <a:cs typeface="Arial"/>
              </a:rPr>
              <a:t>8</a:t>
            </a:r>
            <a:r>
              <a:rPr dirty="0" sz="2400" spc="-105" b="1">
                <a:solidFill>
                  <a:srgbClr val="5CA6FF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5CA6FF"/>
                </a:solidFill>
                <a:latin typeface="Arial"/>
                <a:cs typeface="Arial"/>
              </a:rPr>
              <a:t>500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94777" y="3242564"/>
            <a:ext cx="3714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0" b="1">
                <a:solidFill>
                  <a:srgbClr val="5CA6FF"/>
                </a:solidFill>
                <a:latin typeface="Arial"/>
                <a:cs typeface="Arial"/>
              </a:rPr>
              <a:t>56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32426" y="943355"/>
            <a:ext cx="337756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20">
                <a:latin typeface="Microsoft Sans Serif"/>
                <a:cs typeface="Microsoft Sans Serif"/>
              </a:rPr>
              <a:t>Участников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проекта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прошли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обучающий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цифровой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30">
                <a:latin typeface="Microsoft Sans Serif"/>
                <a:cs typeface="Microsoft Sans Serif"/>
              </a:rPr>
              <a:t>тест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до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конца</a:t>
            </a:r>
            <a:r>
              <a:rPr dirty="0" sz="1400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3183" y="2037588"/>
            <a:ext cx="342328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10">
                <a:latin typeface="Microsoft Sans Serif"/>
                <a:cs typeface="Microsoft Sans Serif"/>
              </a:rPr>
              <a:t>Педагогов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прошли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обучение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5">
                <a:latin typeface="Microsoft Sans Serif"/>
                <a:cs typeface="Microsoft Sans Serif"/>
              </a:rPr>
              <a:t>по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навыкам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работы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цифровой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среде</a:t>
            </a:r>
            <a:r>
              <a:rPr dirty="0" sz="1400" spc="-10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24954" y="3116579"/>
            <a:ext cx="2932430" cy="6718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>
                <a:latin typeface="Microsoft Sans Serif"/>
                <a:cs typeface="Microsoft Sans Serif"/>
              </a:rPr>
              <a:t>Регионов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15">
                <a:latin typeface="Microsoft Sans Serif"/>
                <a:cs typeface="Microsoft Sans Serif"/>
              </a:rPr>
              <a:t>провели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открытые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уроки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-25">
                <a:latin typeface="Microsoft Sans Serif"/>
                <a:cs typeface="Microsoft Sans Serif"/>
              </a:rPr>
              <a:t>ч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-15">
                <a:latin typeface="Microsoft Sans Serif"/>
                <a:cs typeface="Microsoft Sans Serif"/>
              </a:rPr>
              <a:t>я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40">
                <a:latin typeface="Microsoft Sans Serif"/>
                <a:cs typeface="Microsoft Sans Serif"/>
              </a:rPr>
              <a:t>й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65">
                <a:latin typeface="Microsoft Sans Serif"/>
                <a:cs typeface="Microsoft Sans Serif"/>
              </a:rPr>
              <a:t>у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>
                <a:latin typeface="Microsoft Sans Serif"/>
                <a:cs typeface="Microsoft Sans Serif"/>
              </a:rPr>
              <a:t>т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20">
                <a:latin typeface="Microsoft Sans Serif"/>
                <a:cs typeface="Microsoft Sans Serif"/>
              </a:rPr>
              <a:t>ы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cap="small" sz="1400" spc="25">
                <a:latin typeface="Microsoft Sans Serif"/>
                <a:cs typeface="Microsoft Sans Serif"/>
              </a:rPr>
              <a:t>и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4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5">
                <a:latin typeface="Microsoft Sans Serif"/>
                <a:cs typeface="Microsoft Sans Serif"/>
              </a:rPr>
              <a:t>б</a:t>
            </a:r>
            <a:r>
              <a:rPr dirty="0" sz="1400" spc="-40">
                <a:latin typeface="Microsoft Sans Serif"/>
                <a:cs typeface="Microsoft Sans Serif"/>
              </a:rPr>
              <a:t>ъ</a:t>
            </a:r>
            <a:r>
              <a:rPr dirty="0" sz="1400" spc="-45">
                <a:latin typeface="Microsoft Sans Serif"/>
                <a:cs typeface="Microsoft Sans Serif"/>
              </a:rPr>
              <a:t>е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110">
                <a:latin typeface="Microsoft Sans Serif"/>
                <a:cs typeface="Microsoft Sans Serif"/>
              </a:rPr>
              <a:t>Р</a:t>
            </a:r>
            <a:r>
              <a:rPr dirty="0" sz="1400" spc="-20">
                <a:latin typeface="Microsoft Sans Serif"/>
                <a:cs typeface="Microsoft Sans Serif"/>
              </a:rPr>
              <a:t>Ф</a:t>
            </a:r>
            <a:r>
              <a:rPr dirty="0" sz="1400" spc="2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7123"/>
            <a:ext cx="12192000" cy="22808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720" y="995799"/>
            <a:ext cx="2892276" cy="102435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66729" y="2591441"/>
            <a:ext cx="110489" cy="984885"/>
            <a:chOff x="966729" y="2591441"/>
            <a:chExt cx="110489" cy="984885"/>
          </a:xfrm>
        </p:grpSpPr>
        <p:sp>
          <p:nvSpPr>
            <p:cNvPr id="13" name="object 13"/>
            <p:cNvSpPr/>
            <p:nvPr/>
          </p:nvSpPr>
          <p:spPr>
            <a:xfrm>
              <a:off x="973079" y="2597791"/>
              <a:ext cx="97790" cy="972185"/>
            </a:xfrm>
            <a:custGeom>
              <a:avLst/>
              <a:gdLst/>
              <a:ahLst/>
              <a:cxnLst/>
              <a:rect l="l" t="t" r="r" b="b"/>
              <a:pathLst>
                <a:path w="97790" h="972185">
                  <a:moveTo>
                    <a:pt x="97706" y="0"/>
                  </a:moveTo>
                  <a:lnTo>
                    <a:pt x="0" y="0"/>
                  </a:lnTo>
                  <a:lnTo>
                    <a:pt x="0" y="972058"/>
                  </a:lnTo>
                  <a:lnTo>
                    <a:pt x="97706" y="972058"/>
                  </a:lnTo>
                  <a:lnTo>
                    <a:pt x="97706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73079" y="2597791"/>
              <a:ext cx="97790" cy="972185"/>
            </a:xfrm>
            <a:custGeom>
              <a:avLst/>
              <a:gdLst/>
              <a:ahLst/>
              <a:cxnLst/>
              <a:rect l="l" t="t" r="r" b="b"/>
              <a:pathLst>
                <a:path w="97790" h="972185">
                  <a:moveTo>
                    <a:pt x="0" y="0"/>
                  </a:moveTo>
                  <a:lnTo>
                    <a:pt x="97706" y="0"/>
                  </a:lnTo>
                  <a:lnTo>
                    <a:pt x="97706" y="972058"/>
                  </a:lnTo>
                  <a:lnTo>
                    <a:pt x="0" y="97205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57E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2C3293"/>
                </a:solidFill>
                <a:latin typeface="Microsoft Sans Serif"/>
                <a:cs typeface="Microsoft Sans Serif"/>
              </a:rPr>
              <a:t>06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65"/>
              <a:t>С</a:t>
            </a:r>
            <a:r>
              <a:rPr dirty="0" spc="40"/>
              <a:t>п</a:t>
            </a:r>
            <a:r>
              <a:rPr dirty="0" spc="-160"/>
              <a:t>а</a:t>
            </a:r>
            <a:r>
              <a:rPr dirty="0" spc="-130"/>
              <a:t>с</a:t>
            </a:r>
            <a:r>
              <a:rPr dirty="0" spc="95"/>
              <a:t>и</a:t>
            </a:r>
            <a:r>
              <a:rPr dirty="0" spc="25"/>
              <a:t>б</a:t>
            </a:r>
            <a:r>
              <a:rPr dirty="0" spc="80"/>
              <a:t>о</a:t>
            </a:r>
            <a:r>
              <a:rPr dirty="0" spc="-125"/>
              <a:t> </a:t>
            </a:r>
            <a:r>
              <a:rPr dirty="0" spc="-80"/>
              <a:t>з</a:t>
            </a:r>
            <a:r>
              <a:rPr dirty="0" spc="-155"/>
              <a:t>а</a:t>
            </a:r>
            <a:r>
              <a:rPr dirty="0" spc="-130"/>
              <a:t> </a:t>
            </a:r>
            <a:r>
              <a:rPr dirty="0" spc="45"/>
              <a:t>в</a:t>
            </a:r>
            <a:r>
              <a:rPr dirty="0" spc="80"/>
              <a:t>н</a:t>
            </a:r>
            <a:r>
              <a:rPr dirty="0" spc="95"/>
              <a:t>и</a:t>
            </a:r>
            <a:r>
              <a:rPr dirty="0" spc="20"/>
              <a:t>м</a:t>
            </a:r>
            <a:r>
              <a:rPr dirty="0" spc="-160"/>
              <a:t>а</a:t>
            </a:r>
            <a:r>
              <a:rPr dirty="0" spc="80"/>
              <a:t>н</a:t>
            </a:r>
            <a:r>
              <a:rPr dirty="0" spc="95"/>
              <a:t>и</a:t>
            </a:r>
            <a:r>
              <a:rPr dirty="0" spc="-35"/>
              <a:t>е</a:t>
            </a:r>
            <a:r>
              <a:rPr dirty="0" spc="-15"/>
              <a:t>!</a:t>
            </a:r>
          </a:p>
        </p:txBody>
      </p:sp>
      <p:sp>
        <p:nvSpPr>
          <p:cNvPr id="3" name="object 3"/>
          <p:cNvSpPr/>
          <p:nvPr/>
        </p:nvSpPr>
        <p:spPr>
          <a:xfrm>
            <a:off x="5755496" y="2689023"/>
            <a:ext cx="681355" cy="45720"/>
          </a:xfrm>
          <a:custGeom>
            <a:avLst/>
            <a:gdLst/>
            <a:ahLst/>
            <a:cxnLst/>
            <a:rect l="l" t="t" r="r" b="b"/>
            <a:pathLst>
              <a:path w="681354" h="45719">
                <a:moveTo>
                  <a:pt x="681007" y="0"/>
                </a:moveTo>
                <a:lnTo>
                  <a:pt x="0" y="0"/>
                </a:lnTo>
                <a:lnTo>
                  <a:pt x="0" y="45718"/>
                </a:lnTo>
                <a:lnTo>
                  <a:pt x="681007" y="45718"/>
                </a:lnTo>
                <a:lnTo>
                  <a:pt x="681007" y="0"/>
                </a:lnTo>
                <a:close/>
              </a:path>
            </a:pathLst>
          </a:custGeom>
          <a:solidFill>
            <a:srgbClr val="E8A82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97" y="443483"/>
            <a:ext cx="370586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45" b="1">
                <a:solidFill>
                  <a:srgbClr val="8057E8"/>
                </a:solidFill>
                <a:latin typeface="Arial"/>
                <a:cs typeface="Arial"/>
              </a:rPr>
              <a:t>Ц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-5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13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13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25" b="1">
                <a:solidFill>
                  <a:srgbClr val="8057E8"/>
                </a:solidFill>
                <a:latin typeface="Arial"/>
                <a:cs typeface="Arial"/>
              </a:rPr>
              <a:t>з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5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2600" spc="-6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85" b="1">
                <a:solidFill>
                  <a:srgbClr val="8057E8"/>
                </a:solidFill>
                <a:latin typeface="Arial"/>
                <a:cs typeface="Arial"/>
              </a:rPr>
              <a:t>ч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13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п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14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600" spc="-6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9876" y="1793068"/>
            <a:ext cx="4782820" cy="4615815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201295" rIns="0" bIns="0" rtlCol="0" vert="horz">
            <a:spAutoFit/>
          </a:bodyPr>
          <a:lstStyle/>
          <a:p>
            <a:pPr marL="1015365" marR="1332230">
              <a:lnSpc>
                <a:spcPct val="120000"/>
              </a:lnSpc>
              <a:spcBef>
                <a:spcPts val="1585"/>
              </a:spcBef>
            </a:pPr>
            <a:r>
              <a:rPr dirty="0" sz="1600" spc="-145">
                <a:latin typeface="Microsoft Sans Serif"/>
                <a:cs typeface="Microsoft Sans Serif"/>
              </a:rPr>
              <a:t>К</a:t>
            </a:r>
            <a:r>
              <a:rPr dirty="0" sz="1600" spc="-90">
                <a:latin typeface="Microsoft Sans Serif"/>
                <a:cs typeface="Microsoft Sans Serif"/>
              </a:rPr>
              <a:t>у</a:t>
            </a:r>
            <a:r>
              <a:rPr dirty="0" sz="1600" spc="5">
                <a:latin typeface="Microsoft Sans Serif"/>
                <a:cs typeface="Microsoft Sans Serif"/>
              </a:rPr>
              <a:t>л</a:t>
            </a:r>
            <a:r>
              <a:rPr dirty="0" sz="1600" spc="-15">
                <a:latin typeface="Microsoft Sans Serif"/>
                <a:cs typeface="Microsoft Sans Serif"/>
              </a:rPr>
              <a:t>ь</a:t>
            </a:r>
            <a:r>
              <a:rPr dirty="0" sz="1600">
                <a:latin typeface="Microsoft Sans Serif"/>
                <a:cs typeface="Microsoft Sans Serif"/>
              </a:rPr>
              <a:t>т</a:t>
            </a:r>
            <a:r>
              <a:rPr dirty="0" sz="1600" spc="-45">
                <a:latin typeface="Microsoft Sans Serif"/>
                <a:cs typeface="Microsoft Sans Serif"/>
              </a:rPr>
              <a:t>у</a:t>
            </a:r>
            <a:r>
              <a:rPr dirty="0" sz="1600" spc="40">
                <a:latin typeface="Microsoft Sans Serif"/>
                <a:cs typeface="Microsoft Sans Serif"/>
              </a:rPr>
              <a:t>рн</a:t>
            </a:r>
            <a:r>
              <a:rPr dirty="0" sz="1600" spc="30">
                <a:latin typeface="Microsoft Sans Serif"/>
                <a:cs typeface="Microsoft Sans Serif"/>
              </a:rPr>
              <a:t>о</a:t>
            </a:r>
            <a:r>
              <a:rPr dirty="0" sz="1600" spc="-15">
                <a:latin typeface="Microsoft Sans Serif"/>
                <a:cs typeface="Microsoft Sans Serif"/>
              </a:rPr>
              <a:t>е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п</a:t>
            </a:r>
            <a:r>
              <a:rPr dirty="0" sz="1600" spc="40">
                <a:latin typeface="Microsoft Sans Serif"/>
                <a:cs typeface="Microsoft Sans Serif"/>
              </a:rPr>
              <a:t>р</a:t>
            </a:r>
            <a:r>
              <a:rPr dirty="0" sz="1600" spc="30">
                <a:latin typeface="Microsoft Sans Serif"/>
                <a:cs typeface="Microsoft Sans Serif"/>
              </a:rPr>
              <a:t>о</a:t>
            </a:r>
            <a:r>
              <a:rPr dirty="0" sz="1600" spc="-65">
                <a:latin typeface="Microsoft Sans Serif"/>
                <a:cs typeface="Microsoft Sans Serif"/>
              </a:rPr>
              <a:t>с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-15">
                <a:latin typeface="Microsoft Sans Serif"/>
                <a:cs typeface="Microsoft Sans Serif"/>
              </a:rPr>
              <a:t>щ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40">
                <a:latin typeface="Microsoft Sans Serif"/>
                <a:cs typeface="Microsoft Sans Serif"/>
              </a:rPr>
              <a:t>н</a:t>
            </a:r>
            <a:r>
              <a:rPr dirty="0" sz="1600" spc="40">
                <a:latin typeface="Microsoft Sans Serif"/>
                <a:cs typeface="Microsoft Sans Serif"/>
              </a:rPr>
              <a:t>и</a:t>
            </a:r>
            <a:r>
              <a:rPr dirty="0" sz="1600" spc="-10">
                <a:latin typeface="Microsoft Sans Serif"/>
                <a:cs typeface="Microsoft Sans Serif"/>
              </a:rPr>
              <a:t>е  </a:t>
            </a:r>
            <a:r>
              <a:rPr dirty="0" sz="1600" spc="-10">
                <a:latin typeface="Microsoft Sans Serif"/>
                <a:cs typeface="Microsoft Sans Serif"/>
              </a:rPr>
              <a:t>обучающихся</a:t>
            </a:r>
            <a:r>
              <a:rPr dirty="0" sz="1600" spc="-10">
                <a:latin typeface="Arial Narrow"/>
                <a:cs typeface="Arial Narrow"/>
              </a:rPr>
              <a:t>;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 Narrow"/>
              <a:cs typeface="Arial Narrow"/>
            </a:endParaRPr>
          </a:p>
          <a:p>
            <a:pPr marL="1012825" marR="326390">
              <a:lnSpc>
                <a:spcPct val="120000"/>
              </a:lnSpc>
            </a:pPr>
            <a:r>
              <a:rPr dirty="0" sz="1600" spc="5">
                <a:latin typeface="Microsoft Sans Serif"/>
                <a:cs typeface="Microsoft Sans Serif"/>
              </a:rPr>
              <a:t>Мотивация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10">
                <a:latin typeface="Microsoft Sans Serif"/>
                <a:cs typeface="Microsoft Sans Serif"/>
              </a:rPr>
              <a:t>школьников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освоению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ценностей</a:t>
            </a:r>
            <a:r>
              <a:rPr dirty="0" sz="1600" spc="-85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отечественной</a:t>
            </a:r>
            <a:r>
              <a:rPr dirty="0" sz="1600" spc="-85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культуры</a:t>
            </a:r>
            <a:r>
              <a:rPr dirty="0" sz="1600">
                <a:latin typeface="Arial Narrow"/>
                <a:cs typeface="Arial Narrow"/>
              </a:rPr>
              <a:t>;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800">
              <a:latin typeface="Arial Narrow"/>
              <a:cs typeface="Arial Narrow"/>
            </a:endParaRPr>
          </a:p>
          <a:p>
            <a:pPr marL="1010285" marR="695960">
              <a:lnSpc>
                <a:spcPct val="120000"/>
              </a:lnSpc>
            </a:pPr>
            <a:r>
              <a:rPr dirty="0" sz="1600" spc="5">
                <a:latin typeface="Microsoft Sans Serif"/>
                <a:cs typeface="Microsoft Sans Serif"/>
              </a:rPr>
              <a:t>Повышение</a:t>
            </a:r>
            <a:r>
              <a:rPr dirty="0" sz="1600" spc="-75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культурного</a:t>
            </a:r>
            <a:r>
              <a:rPr dirty="0" sz="1600" spc="-80">
                <a:latin typeface="Microsoft Sans Serif"/>
                <a:cs typeface="Microsoft Sans Serif"/>
              </a:rPr>
              <a:t> </a:t>
            </a:r>
            <a:r>
              <a:rPr dirty="0" sz="1600" spc="10">
                <a:latin typeface="Microsoft Sans Serif"/>
                <a:cs typeface="Microsoft Sans Serif"/>
              </a:rPr>
              <a:t>уровня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-10">
                <a:latin typeface="Microsoft Sans Serif"/>
                <a:cs typeface="Microsoft Sans Serif"/>
              </a:rPr>
              <a:t>подрастающего</a:t>
            </a:r>
            <a:r>
              <a:rPr dirty="0" sz="1600" spc="-75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поколения</a:t>
            </a:r>
            <a:r>
              <a:rPr dirty="0" sz="1600" spc="15">
                <a:latin typeface="Arial Narrow"/>
                <a:cs typeface="Arial Narrow"/>
              </a:rPr>
              <a:t>.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800">
              <a:latin typeface="Arial Narrow"/>
              <a:cs typeface="Arial Narrow"/>
            </a:endParaRPr>
          </a:p>
          <a:p>
            <a:pPr marL="1010285" marR="536575">
              <a:lnSpc>
                <a:spcPct val="120000"/>
              </a:lnSpc>
              <a:spcBef>
                <a:spcPts val="1175"/>
              </a:spcBef>
            </a:pPr>
            <a:r>
              <a:rPr dirty="0" sz="1600" spc="5">
                <a:latin typeface="Microsoft Sans Serif"/>
                <a:cs typeface="Microsoft Sans Serif"/>
              </a:rPr>
              <a:t>Привлечение</a:t>
            </a:r>
            <a:r>
              <a:rPr dirty="0" sz="1600" spc="-85">
                <a:latin typeface="Microsoft Sans Serif"/>
                <a:cs typeface="Microsoft Sans Serif"/>
              </a:rPr>
              <a:t> </a:t>
            </a:r>
            <a:r>
              <a:rPr dirty="0" sz="1600" spc="-10">
                <a:latin typeface="Microsoft Sans Serif"/>
                <a:cs typeface="Microsoft Sans Serif"/>
              </a:rPr>
              <a:t>детей</a:t>
            </a:r>
            <a:r>
              <a:rPr dirty="0" sz="1600" spc="-90">
                <a:latin typeface="Microsoft Sans Serif"/>
                <a:cs typeface="Microsoft Sans Serif"/>
              </a:rPr>
              <a:t> </a:t>
            </a:r>
            <a:r>
              <a:rPr dirty="0" sz="1600" spc="45">
                <a:latin typeface="Microsoft Sans Serif"/>
                <a:cs typeface="Microsoft Sans Serif"/>
              </a:rPr>
              <a:t>и</a:t>
            </a:r>
            <a:r>
              <a:rPr dirty="0" sz="1600" spc="-90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молодежи</a:t>
            </a:r>
            <a:r>
              <a:rPr dirty="0" sz="1600" spc="-90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изучению </a:t>
            </a:r>
            <a:r>
              <a:rPr dirty="0" sz="1600">
                <a:latin typeface="Microsoft Sans Serif"/>
                <a:cs typeface="Microsoft Sans Serif"/>
              </a:rPr>
              <a:t>художественной </a:t>
            </a:r>
            <a:r>
              <a:rPr dirty="0" sz="1600" spc="5">
                <a:latin typeface="Microsoft Sans Serif"/>
                <a:cs typeface="Microsoft Sans Serif"/>
              </a:rPr>
              <a:t> </a:t>
            </a:r>
            <a:r>
              <a:rPr dirty="0" sz="1600" spc="-5">
                <a:latin typeface="Microsoft Sans Serif"/>
                <a:cs typeface="Microsoft Sans Serif"/>
              </a:rPr>
              <a:t>культуры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45">
                <a:latin typeface="Microsoft Sans Serif"/>
                <a:cs typeface="Microsoft Sans Serif"/>
              </a:rPr>
              <a:t>и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-25">
                <a:latin typeface="Microsoft Sans Serif"/>
                <a:cs typeface="Microsoft Sans Serif"/>
              </a:rPr>
              <a:t>искусства</a:t>
            </a:r>
            <a:r>
              <a:rPr dirty="0" sz="1600" spc="-25">
                <a:latin typeface="Arial Narrow"/>
                <a:cs typeface="Arial Narrow"/>
              </a:rPr>
              <a:t>;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0374" y="4045204"/>
            <a:ext cx="4990465" cy="9004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19400"/>
              </a:lnSpc>
              <a:spcBef>
                <a:spcPts val="110"/>
              </a:spcBef>
            </a:pPr>
            <a:r>
              <a:rPr dirty="0" sz="1600" spc="-15">
                <a:latin typeface="Microsoft Sans Serif"/>
                <a:cs typeface="Microsoft Sans Serif"/>
              </a:rPr>
              <a:t>Предоставить </a:t>
            </a:r>
            <a:r>
              <a:rPr dirty="0" sz="1600" spc="140" i="1">
                <a:solidFill>
                  <a:srgbClr val="8057E8"/>
                </a:solidFill>
                <a:latin typeface="Arial Narrow"/>
                <a:cs typeface="Arial Narrow"/>
              </a:rPr>
              <a:t>возможность </a:t>
            </a:r>
            <a:r>
              <a:rPr dirty="0" sz="1600" spc="90" i="1">
                <a:solidFill>
                  <a:srgbClr val="8057E8"/>
                </a:solidFill>
                <a:latin typeface="Arial Narrow"/>
                <a:cs typeface="Arial Narrow"/>
              </a:rPr>
              <a:t>социального </a:t>
            </a:r>
            <a:r>
              <a:rPr dirty="0" sz="1600" spc="110" i="1">
                <a:solidFill>
                  <a:srgbClr val="8057E8"/>
                </a:solidFill>
                <a:latin typeface="Arial Narrow"/>
                <a:cs typeface="Arial Narrow"/>
              </a:rPr>
              <a:t>лифта </a:t>
            </a:r>
            <a:r>
              <a:rPr dirty="0" sz="1600">
                <a:latin typeface="Microsoft Sans Serif"/>
                <a:cs typeface="Microsoft Sans Serif"/>
              </a:rPr>
              <a:t>для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выпускников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школ</a:t>
            </a:r>
            <a:r>
              <a:rPr dirty="0" sz="1600" spc="5">
                <a:latin typeface="Arial Narrow"/>
                <a:cs typeface="Arial Narrow"/>
              </a:rPr>
              <a:t>,</a:t>
            </a:r>
            <a:r>
              <a:rPr dirty="0" sz="1600" spc="-10">
                <a:latin typeface="Arial Narrow"/>
                <a:cs typeface="Arial Narrow"/>
              </a:rPr>
              <a:t> </a:t>
            </a:r>
            <a:r>
              <a:rPr dirty="0" sz="1600" spc="20">
                <a:latin typeface="Microsoft Sans Serif"/>
                <a:cs typeface="Microsoft Sans Serif"/>
              </a:rPr>
              <a:t>проявивших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-30">
                <a:latin typeface="Microsoft Sans Serif"/>
                <a:cs typeface="Microsoft Sans Serif"/>
              </a:rPr>
              <a:t>талант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овладении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культурными</a:t>
            </a:r>
            <a:r>
              <a:rPr dirty="0" sz="1600" spc="-75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компетенциями</a:t>
            </a:r>
            <a:r>
              <a:rPr dirty="0" sz="1600" spc="5">
                <a:latin typeface="Arial Narrow"/>
                <a:cs typeface="Arial Narrow"/>
              </a:rPr>
              <a:t>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39848" y="6639621"/>
            <a:ext cx="240029" cy="60960"/>
          </a:xfrm>
          <a:custGeom>
            <a:avLst/>
            <a:gdLst/>
            <a:ahLst/>
            <a:cxnLst/>
            <a:rect l="l" t="t" r="r" b="b"/>
            <a:pathLst>
              <a:path w="240029" h="60959">
                <a:moveTo>
                  <a:pt x="239999" y="0"/>
                </a:moveTo>
                <a:lnTo>
                  <a:pt x="0" y="0"/>
                </a:lnTo>
                <a:lnTo>
                  <a:pt x="0" y="60958"/>
                </a:lnTo>
                <a:lnTo>
                  <a:pt x="239999" y="60958"/>
                </a:lnTo>
                <a:lnTo>
                  <a:pt x="239999" y="0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355708" y="1789684"/>
            <a:ext cx="4925060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600" spc="-40">
                <a:latin typeface="Microsoft Sans Serif"/>
                <a:cs typeface="Microsoft Sans Serif"/>
              </a:rPr>
              <a:t>Разработать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45">
                <a:latin typeface="Microsoft Sans Serif"/>
                <a:cs typeface="Microsoft Sans Serif"/>
              </a:rPr>
              <a:t>и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внедрить</a:t>
            </a:r>
            <a:r>
              <a:rPr dirty="0" sz="1600" spc="-60">
                <a:latin typeface="Microsoft Sans Serif"/>
                <a:cs typeface="Microsoft Sans Serif"/>
              </a:rPr>
              <a:t> </a:t>
            </a:r>
            <a:r>
              <a:rPr dirty="0" sz="1600" spc="125" i="1">
                <a:solidFill>
                  <a:srgbClr val="8057E8"/>
                </a:solidFill>
                <a:latin typeface="Arial Narrow"/>
                <a:cs typeface="Arial Narrow"/>
              </a:rPr>
              <a:t>новый</a:t>
            </a:r>
            <a:r>
              <a:rPr dirty="0" sz="1600" spc="10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14" i="1">
                <a:solidFill>
                  <a:srgbClr val="8057E8"/>
                </a:solidFill>
                <a:latin typeface="Arial Narrow"/>
                <a:cs typeface="Arial Narrow"/>
              </a:rPr>
              <a:t>формат</a:t>
            </a:r>
            <a:r>
              <a:rPr dirty="0" sz="1600" spc="5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культурного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просвещения </a:t>
            </a:r>
            <a:r>
              <a:rPr dirty="0" sz="1600" spc="10">
                <a:latin typeface="Microsoft Sans Serif"/>
                <a:cs typeface="Microsoft Sans Serif"/>
              </a:rPr>
              <a:t>школьников </a:t>
            </a:r>
            <a:r>
              <a:rPr dirty="0" sz="1600" spc="-15">
                <a:latin typeface="Microsoft Sans Serif"/>
                <a:cs typeface="Microsoft Sans Serif"/>
              </a:rPr>
              <a:t>через </a:t>
            </a:r>
            <a:r>
              <a:rPr dirty="0" sz="1600" spc="15">
                <a:latin typeface="Microsoft Sans Serif"/>
                <a:cs typeface="Microsoft Sans Serif"/>
              </a:rPr>
              <a:t>их </a:t>
            </a:r>
            <a:r>
              <a:rPr dirty="0" sz="1600">
                <a:latin typeface="Microsoft Sans Serif"/>
                <a:cs typeface="Microsoft Sans Serif"/>
              </a:rPr>
              <a:t>активное </a:t>
            </a:r>
            <a:r>
              <a:rPr dirty="0" sz="1600" spc="5">
                <a:latin typeface="Microsoft Sans Serif"/>
                <a:cs typeface="Microsoft Sans Serif"/>
              </a:rPr>
              <a:t> </a:t>
            </a:r>
            <a:r>
              <a:rPr dirty="0" sz="1600" spc="10">
                <a:latin typeface="Microsoft Sans Serif"/>
                <a:cs typeface="Microsoft Sans Serif"/>
              </a:rPr>
              <a:t>погружение</a:t>
            </a:r>
            <a:r>
              <a:rPr dirty="0" sz="1600" spc="-75">
                <a:latin typeface="Microsoft Sans Serif"/>
                <a:cs typeface="Microsoft Sans Serif"/>
              </a:rPr>
              <a:t> 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культурное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пространство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-5">
                <a:latin typeface="Microsoft Sans Serif"/>
                <a:cs typeface="Microsoft Sans Serif"/>
              </a:rPr>
              <a:t>страны</a:t>
            </a:r>
            <a:r>
              <a:rPr dirty="0" sz="1600" spc="-5">
                <a:latin typeface="Arial Narrow"/>
                <a:cs typeface="Arial Narrow"/>
              </a:rPr>
              <a:t>;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2780" y="2917443"/>
            <a:ext cx="426783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600" spc="120" i="1">
                <a:solidFill>
                  <a:srgbClr val="8057E8"/>
                </a:solidFill>
                <a:latin typeface="Arial Narrow"/>
                <a:cs typeface="Arial Narrow"/>
              </a:rPr>
              <a:t>Повысить</a:t>
            </a:r>
            <a:r>
              <a:rPr dirty="0" sz="1600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25" i="1">
                <a:solidFill>
                  <a:srgbClr val="8057E8"/>
                </a:solidFill>
                <a:latin typeface="Arial Narrow"/>
                <a:cs typeface="Arial Narrow"/>
              </a:rPr>
              <a:t>общий</a:t>
            </a:r>
            <a:r>
              <a:rPr dirty="0" sz="1600" spc="5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95" i="1">
                <a:solidFill>
                  <a:srgbClr val="8057E8"/>
                </a:solidFill>
                <a:latin typeface="Arial Narrow"/>
                <a:cs typeface="Arial Narrow"/>
              </a:rPr>
              <a:t>уровень</a:t>
            </a:r>
            <a:r>
              <a:rPr dirty="0" sz="1600" spc="5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00" i="1">
                <a:solidFill>
                  <a:srgbClr val="8057E8"/>
                </a:solidFill>
                <a:latin typeface="Arial Narrow"/>
                <a:cs typeface="Arial Narrow"/>
              </a:rPr>
              <a:t>знаний</a:t>
            </a:r>
            <a:r>
              <a:rPr dirty="0" sz="1600" spc="-10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0">
                <a:latin typeface="Microsoft Sans Serif"/>
                <a:cs typeface="Microsoft Sans Serif"/>
              </a:rPr>
              <a:t>школьников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 spc="40">
                <a:latin typeface="Microsoft Sans Serif"/>
                <a:cs typeface="Microsoft Sans Serif"/>
              </a:rPr>
              <a:t>о </a:t>
            </a:r>
            <a:r>
              <a:rPr dirty="0" sz="1600">
                <a:latin typeface="Microsoft Sans Serif"/>
                <a:cs typeface="Microsoft Sans Serif"/>
              </a:rPr>
              <a:t>культурном </a:t>
            </a:r>
            <a:r>
              <a:rPr dirty="0" sz="1600" spc="-15">
                <a:latin typeface="Microsoft Sans Serif"/>
                <a:cs typeface="Microsoft Sans Serif"/>
              </a:rPr>
              <a:t>богатстве </a:t>
            </a:r>
            <a:r>
              <a:rPr dirty="0" sz="1600" spc="-5">
                <a:latin typeface="Microsoft Sans Serif"/>
                <a:cs typeface="Microsoft Sans Serif"/>
              </a:rPr>
              <a:t>страны </a:t>
            </a:r>
            <a:r>
              <a:rPr dirty="0" sz="1600" spc="45">
                <a:latin typeface="Microsoft Sans Serif"/>
                <a:cs typeface="Microsoft Sans Serif"/>
              </a:rPr>
              <a:t>и </a:t>
            </a:r>
            <a:r>
              <a:rPr dirty="0" sz="1600" spc="-10">
                <a:latin typeface="Microsoft Sans Serif"/>
                <a:cs typeface="Microsoft Sans Serif"/>
              </a:rPr>
              <a:t>развить </a:t>
            </a:r>
            <a:r>
              <a:rPr dirty="0" sz="1600" spc="-5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художественный</a:t>
            </a:r>
            <a:r>
              <a:rPr dirty="0" sz="1600" spc="-70">
                <a:latin typeface="Microsoft Sans Serif"/>
                <a:cs typeface="Microsoft Sans Serif"/>
              </a:rPr>
              <a:t> </a:t>
            </a:r>
            <a:r>
              <a:rPr dirty="0" sz="1600" spc="-10">
                <a:latin typeface="Microsoft Sans Serif"/>
                <a:cs typeface="Microsoft Sans Serif"/>
              </a:rPr>
              <a:t>вкус</a:t>
            </a:r>
            <a:r>
              <a:rPr dirty="0" sz="1600" spc="-10">
                <a:latin typeface="Arial Narrow"/>
                <a:cs typeface="Arial Narrow"/>
              </a:rPr>
              <a:t>;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0375" y="5176011"/>
            <a:ext cx="4876800" cy="118999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19600"/>
              </a:lnSpc>
              <a:spcBef>
                <a:spcPts val="80"/>
              </a:spcBef>
            </a:pPr>
            <a:r>
              <a:rPr dirty="0" sz="1600" spc="100" i="1">
                <a:solidFill>
                  <a:srgbClr val="8057E8"/>
                </a:solidFill>
                <a:latin typeface="Arial Narrow"/>
                <a:cs typeface="Arial Narrow"/>
              </a:rPr>
              <a:t>Сформировать </a:t>
            </a:r>
            <a:r>
              <a:rPr dirty="0" sz="1600" spc="10">
                <a:latin typeface="Microsoft Sans Serif"/>
                <a:cs typeface="Microsoft Sans Serif"/>
              </a:rPr>
              <a:t>эмоционально</a:t>
            </a:r>
            <a:r>
              <a:rPr dirty="0" sz="1600" spc="10">
                <a:latin typeface="Arial Narrow"/>
                <a:cs typeface="Arial Narrow"/>
              </a:rPr>
              <a:t>-</a:t>
            </a:r>
            <a:r>
              <a:rPr dirty="0" sz="1600" spc="10">
                <a:latin typeface="Microsoft Sans Serif"/>
                <a:cs typeface="Microsoft Sans Serif"/>
              </a:rPr>
              <a:t>ценностное </a:t>
            </a:r>
            <a:r>
              <a:rPr dirty="0" sz="1600" spc="45">
                <a:latin typeface="Microsoft Sans Serif"/>
                <a:cs typeface="Microsoft Sans Serif"/>
              </a:rPr>
              <a:t>и </a:t>
            </a:r>
            <a:r>
              <a:rPr dirty="0" sz="1600" spc="50">
                <a:latin typeface="Microsoft Sans Serif"/>
                <a:cs typeface="Microsoft Sans Serif"/>
              </a:rPr>
              <a:t> </a:t>
            </a:r>
            <a:r>
              <a:rPr dirty="0" sz="1600" spc="-20">
                <a:latin typeface="Microsoft Sans Serif"/>
                <a:cs typeface="Microsoft Sans Serif"/>
              </a:rPr>
              <a:t>эстетическое</a:t>
            </a:r>
            <a:r>
              <a:rPr dirty="0" sz="1600" spc="-80">
                <a:latin typeface="Microsoft Sans Serif"/>
                <a:cs typeface="Microsoft Sans Serif"/>
              </a:rPr>
              <a:t> </a:t>
            </a:r>
            <a:r>
              <a:rPr dirty="0" sz="1600" spc="110" i="1">
                <a:solidFill>
                  <a:srgbClr val="8057E8"/>
                </a:solidFill>
                <a:latin typeface="Arial Narrow"/>
                <a:cs typeface="Arial Narrow"/>
              </a:rPr>
              <a:t>восприятие</a:t>
            </a:r>
            <a:r>
              <a:rPr dirty="0" sz="1600" spc="-5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10" i="1">
                <a:solidFill>
                  <a:srgbClr val="8057E8"/>
                </a:solidFill>
                <a:latin typeface="Arial Narrow"/>
                <a:cs typeface="Arial Narrow"/>
              </a:rPr>
              <a:t>мира</a:t>
            </a:r>
            <a:r>
              <a:rPr dirty="0" sz="1600" spc="-5" i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05" i="1">
                <a:solidFill>
                  <a:srgbClr val="8057E8"/>
                </a:solidFill>
                <a:latin typeface="Arial Narrow"/>
                <a:cs typeface="Arial Narrow"/>
              </a:rPr>
              <a:t>искусства</a:t>
            </a:r>
            <a:r>
              <a:rPr dirty="0" sz="1600" spc="105">
                <a:solidFill>
                  <a:srgbClr val="8057E8"/>
                </a:solidFill>
                <a:latin typeface="Arial Narrow"/>
                <a:cs typeface="Arial Narrow"/>
              </a:rPr>
              <a:t>,</a:t>
            </a:r>
            <a:r>
              <a:rPr dirty="0" sz="1600" spc="-20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1600" spc="10">
                <a:latin typeface="Microsoft Sans Serif"/>
                <a:cs typeface="Microsoft Sans Serif"/>
              </a:rPr>
              <a:t>навыки</a:t>
            </a:r>
            <a:r>
              <a:rPr dirty="0" sz="1600" spc="-80">
                <a:latin typeface="Microsoft Sans Serif"/>
                <a:cs typeface="Microsoft Sans Serif"/>
              </a:rPr>
              <a:t> </a:t>
            </a:r>
            <a:r>
              <a:rPr dirty="0" sz="1600" spc="45">
                <a:latin typeface="Microsoft Sans Serif"/>
                <a:cs typeface="Microsoft Sans Serif"/>
              </a:rPr>
              <a:t>и </a:t>
            </a:r>
            <a:r>
              <a:rPr dirty="0" sz="1600" spc="-409">
                <a:latin typeface="Microsoft Sans Serif"/>
                <a:cs typeface="Microsoft Sans Serif"/>
              </a:rPr>
              <a:t> </a:t>
            </a:r>
            <a:r>
              <a:rPr dirty="0" sz="1600">
                <a:latin typeface="Microsoft Sans Serif"/>
                <a:cs typeface="Microsoft Sans Serif"/>
              </a:rPr>
              <a:t>умения </a:t>
            </a:r>
            <a:r>
              <a:rPr dirty="0" sz="1600" spc="-20">
                <a:latin typeface="Microsoft Sans Serif"/>
                <a:cs typeface="Microsoft Sans Serif"/>
              </a:rPr>
              <a:t>отражать </a:t>
            </a:r>
            <a:r>
              <a:rPr dirty="0" sz="1600">
                <a:latin typeface="Microsoft Sans Serif"/>
                <a:cs typeface="Microsoft Sans Serif"/>
              </a:rPr>
              <a:t>собственное </a:t>
            </a:r>
            <a:r>
              <a:rPr dirty="0" sz="1600" spc="15">
                <a:latin typeface="Microsoft Sans Serif"/>
                <a:cs typeface="Microsoft Sans Serif"/>
              </a:rPr>
              <a:t>мнение </a:t>
            </a:r>
            <a:r>
              <a:rPr dirty="0" sz="1600" spc="40">
                <a:latin typeface="Microsoft Sans Serif"/>
                <a:cs typeface="Microsoft Sans Serif"/>
              </a:rPr>
              <a:t>о </a:t>
            </a:r>
            <a:r>
              <a:rPr dirty="0" sz="1600" spc="45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произведении</a:t>
            </a:r>
            <a:r>
              <a:rPr dirty="0" sz="1600" spc="-75">
                <a:latin typeface="Microsoft Sans Serif"/>
                <a:cs typeface="Microsoft Sans Serif"/>
              </a:rPr>
              <a:t> </a:t>
            </a:r>
            <a:r>
              <a:rPr dirty="0" sz="1600" spc="-25">
                <a:latin typeface="Microsoft Sans Serif"/>
                <a:cs typeface="Microsoft Sans Serif"/>
              </a:rPr>
              <a:t>искусства</a:t>
            </a:r>
            <a:r>
              <a:rPr dirty="0" sz="1600" spc="-25">
                <a:latin typeface="Arial Narrow"/>
                <a:cs typeface="Arial Narrow"/>
              </a:rPr>
              <a:t>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876" y="1112987"/>
            <a:ext cx="11071225" cy="479425"/>
          </a:xfrm>
          <a:prstGeom prst="rect">
            <a:avLst/>
          </a:prstGeom>
          <a:solidFill>
            <a:srgbClr val="8057E8"/>
          </a:solidFill>
        </p:spPr>
        <p:txBody>
          <a:bodyPr wrap="square" lIns="0" tIns="74295" rIns="0" bIns="0" rtlCol="0" vert="horz">
            <a:spAutoFit/>
          </a:bodyPr>
          <a:lstStyle/>
          <a:p>
            <a:pPr marL="197485">
              <a:lnSpc>
                <a:spcPct val="100000"/>
              </a:lnSpc>
              <a:spcBef>
                <a:spcPts val="585"/>
              </a:spcBef>
              <a:tabLst>
                <a:tab pos="5371465" algn="l"/>
              </a:tabLst>
            </a:pPr>
            <a:r>
              <a:rPr dirty="0" baseline="1388" sz="3000" spc="-22">
                <a:solidFill>
                  <a:srgbClr val="FFFFFF"/>
                </a:solidFill>
                <a:latin typeface="Microsoft Sans Serif"/>
                <a:cs typeface="Microsoft Sans Serif"/>
              </a:rPr>
              <a:t>Цели	</a:t>
            </a:r>
            <a:r>
              <a:rPr dirty="0" sz="2000" spc="-60">
                <a:solidFill>
                  <a:srgbClr val="FFFFFF"/>
                </a:solidFill>
                <a:latin typeface="Microsoft Sans Serif"/>
                <a:cs typeface="Microsoft Sans Serif"/>
              </a:rPr>
              <a:t>Задачи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5666" y="2218757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270" y="0"/>
                </a:moveTo>
                <a:lnTo>
                  <a:pt x="0" y="0"/>
                </a:lnTo>
                <a:lnTo>
                  <a:pt x="0" y="139492"/>
                </a:lnTo>
                <a:lnTo>
                  <a:pt x="139270" y="139492"/>
                </a:lnTo>
                <a:lnTo>
                  <a:pt x="139270" y="0"/>
                </a:lnTo>
                <a:close/>
              </a:path>
            </a:pathLst>
          </a:custGeom>
          <a:solidFill>
            <a:srgbClr val="E8A82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616" y="2014727"/>
            <a:ext cx="603504" cy="6035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568" y="3160776"/>
            <a:ext cx="548640" cy="54864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048" y="4264152"/>
            <a:ext cx="548640" cy="54864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048" y="5425439"/>
            <a:ext cx="548640" cy="54864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945666" y="3359252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270" y="0"/>
                </a:moveTo>
                <a:lnTo>
                  <a:pt x="0" y="0"/>
                </a:lnTo>
                <a:lnTo>
                  <a:pt x="0" y="139492"/>
                </a:lnTo>
                <a:lnTo>
                  <a:pt x="139270" y="139492"/>
                </a:lnTo>
                <a:lnTo>
                  <a:pt x="139270" y="0"/>
                </a:lnTo>
                <a:close/>
              </a:path>
            </a:pathLst>
          </a:custGeom>
          <a:solidFill>
            <a:srgbClr val="E8A8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45666" y="4487026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270" y="0"/>
                </a:moveTo>
                <a:lnTo>
                  <a:pt x="0" y="0"/>
                </a:lnTo>
                <a:lnTo>
                  <a:pt x="0" y="139492"/>
                </a:lnTo>
                <a:lnTo>
                  <a:pt x="139270" y="139492"/>
                </a:lnTo>
                <a:lnTo>
                  <a:pt x="139270" y="0"/>
                </a:lnTo>
                <a:close/>
              </a:path>
            </a:pathLst>
          </a:custGeom>
          <a:solidFill>
            <a:srgbClr val="E8A8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45666" y="572573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270" y="0"/>
                </a:moveTo>
                <a:lnTo>
                  <a:pt x="0" y="0"/>
                </a:lnTo>
                <a:lnTo>
                  <a:pt x="0" y="139492"/>
                </a:lnTo>
                <a:lnTo>
                  <a:pt x="139270" y="139492"/>
                </a:lnTo>
                <a:lnTo>
                  <a:pt x="139270" y="0"/>
                </a:lnTo>
                <a:close/>
              </a:path>
            </a:pathLst>
          </a:custGeom>
          <a:solidFill>
            <a:srgbClr val="E8A82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4454601" y="643319"/>
            <a:ext cx="7184390" cy="132080"/>
            <a:chOff x="4454601" y="643319"/>
            <a:chExt cx="7184390" cy="132080"/>
          </a:xfrm>
        </p:grpSpPr>
        <p:sp>
          <p:nvSpPr>
            <p:cNvPr id="19" name="object 19"/>
            <p:cNvSpPr/>
            <p:nvPr/>
          </p:nvSpPr>
          <p:spPr>
            <a:xfrm>
              <a:off x="4457776" y="688692"/>
              <a:ext cx="7052309" cy="20955"/>
            </a:xfrm>
            <a:custGeom>
              <a:avLst/>
              <a:gdLst/>
              <a:ahLst/>
              <a:cxnLst/>
              <a:rect l="l" t="t" r="r" b="b"/>
              <a:pathLst>
                <a:path w="7052309" h="20954">
                  <a:moveTo>
                    <a:pt x="7052302" y="2054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8057E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510078" y="646494"/>
              <a:ext cx="125730" cy="125730"/>
            </a:xfrm>
            <a:custGeom>
              <a:avLst/>
              <a:gdLst/>
              <a:ahLst/>
              <a:cxnLst/>
              <a:rect l="l" t="t" r="r" b="b"/>
              <a:pathLst>
                <a:path w="125729" h="125729">
                  <a:moveTo>
                    <a:pt x="0" y="0"/>
                  </a:moveTo>
                  <a:lnTo>
                    <a:pt x="125481" y="0"/>
                  </a:lnTo>
                  <a:lnTo>
                    <a:pt x="125481" y="125481"/>
                  </a:lnTo>
                  <a:lnTo>
                    <a:pt x="0" y="1254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8057E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8057E8"/>
                </a:solidFill>
                <a:latin typeface="Microsoft Sans Serif"/>
                <a:cs typeface="Microsoft Sans Serif"/>
              </a:rPr>
              <a:t>02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1281" y="2306828"/>
            <a:ext cx="1654175" cy="48069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200" spc="-5">
                <a:solidFill>
                  <a:srgbClr val="E8A82C"/>
                </a:solidFill>
                <a:latin typeface="Microsoft Sans Serif"/>
                <a:cs typeface="Microsoft Sans Serif"/>
              </a:rPr>
              <a:t>О</a:t>
            </a:r>
            <a:r>
              <a:rPr dirty="0" sz="1200" spc="-50">
                <a:solidFill>
                  <a:srgbClr val="E8A82C"/>
                </a:solidFill>
                <a:latin typeface="Microsoft Sans Serif"/>
                <a:cs typeface="Microsoft Sans Serif"/>
              </a:rPr>
              <a:t>Ф</a:t>
            </a:r>
            <a:r>
              <a:rPr dirty="0" sz="1200" spc="-40">
                <a:solidFill>
                  <a:srgbClr val="E8A82C"/>
                </a:solidFill>
                <a:latin typeface="Microsoft Sans Serif"/>
                <a:cs typeface="Microsoft Sans Serif"/>
              </a:rPr>
              <a:t>Л</a:t>
            </a:r>
            <a:r>
              <a:rPr dirty="0" sz="1200" spc="-25">
                <a:solidFill>
                  <a:srgbClr val="E8A82C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25">
                <a:solidFill>
                  <a:srgbClr val="E8A82C"/>
                </a:solidFill>
                <a:latin typeface="Microsoft Sans Serif"/>
                <a:cs typeface="Microsoft Sans Serif"/>
              </a:rPr>
              <a:t>Й</a:t>
            </a:r>
            <a:r>
              <a:rPr dirty="0" sz="1200" spc="-40">
                <a:solidFill>
                  <a:srgbClr val="E8A82C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50">
                <a:solidFill>
                  <a:srgbClr val="E8A82C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10">
                <a:solidFill>
                  <a:srgbClr val="E8A82C"/>
                </a:solidFill>
                <a:latin typeface="Microsoft Sans Serif"/>
                <a:cs typeface="Microsoft Sans Serif"/>
              </a:rPr>
              <a:t>К</a:t>
            </a:r>
            <a:r>
              <a:rPr dirty="0" sz="1200" spc="10">
                <a:solidFill>
                  <a:srgbClr val="E8A82C"/>
                </a:solidFill>
                <a:latin typeface="Microsoft Sans Serif"/>
                <a:cs typeface="Microsoft Sans Serif"/>
              </a:rPr>
              <a:t>ОМ</a:t>
            </a:r>
            <a:r>
              <a:rPr dirty="0" sz="1200" spc="-45">
                <a:solidFill>
                  <a:srgbClr val="E8A82C"/>
                </a:solidFill>
                <a:latin typeface="Microsoft Sans Serif"/>
                <a:cs typeface="Microsoft Sans Serif"/>
              </a:rPr>
              <a:t>П</a:t>
            </a:r>
            <a:r>
              <a:rPr dirty="0" sz="1200" spc="-30">
                <a:solidFill>
                  <a:srgbClr val="E8A82C"/>
                </a:solidFill>
                <a:latin typeface="Microsoft Sans Serif"/>
                <a:cs typeface="Microsoft Sans Serif"/>
              </a:rPr>
              <a:t>ОН</a:t>
            </a:r>
            <a:r>
              <a:rPr dirty="0" sz="1200" spc="-95">
                <a:solidFill>
                  <a:srgbClr val="E8A82C"/>
                </a:solidFill>
                <a:latin typeface="Microsoft Sans Serif"/>
                <a:cs typeface="Microsoft Sans Serif"/>
              </a:rPr>
              <a:t>ЕН</a:t>
            </a:r>
            <a:r>
              <a:rPr dirty="0" sz="1200" spc="-80">
                <a:solidFill>
                  <a:srgbClr val="E8A82C"/>
                </a:solidFill>
                <a:latin typeface="Microsoft Sans Serif"/>
                <a:cs typeface="Microsoft Sans Serif"/>
              </a:rPr>
              <a:t>Т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600" spc="-25" b="1">
                <a:latin typeface="Arial"/>
                <a:cs typeface="Arial"/>
              </a:rPr>
              <a:t>КУЛЬТПОХОД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703" y="5179567"/>
            <a:ext cx="1634489" cy="79946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200" spc="-30">
                <a:solidFill>
                  <a:srgbClr val="E8A82C"/>
                </a:solidFill>
                <a:latin typeface="Microsoft Sans Serif"/>
                <a:cs typeface="Microsoft Sans Serif"/>
              </a:rPr>
              <a:t>ОН</a:t>
            </a:r>
            <a:r>
              <a:rPr dirty="0" sz="1200" spc="-40">
                <a:solidFill>
                  <a:srgbClr val="E8A82C"/>
                </a:solidFill>
                <a:latin typeface="Microsoft Sans Serif"/>
                <a:cs typeface="Microsoft Sans Serif"/>
              </a:rPr>
              <a:t>Л</a:t>
            </a:r>
            <a:r>
              <a:rPr dirty="0" sz="1200" spc="-25">
                <a:solidFill>
                  <a:srgbClr val="E8A82C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25">
                <a:solidFill>
                  <a:srgbClr val="E8A82C"/>
                </a:solidFill>
                <a:latin typeface="Microsoft Sans Serif"/>
                <a:cs typeface="Microsoft Sans Serif"/>
              </a:rPr>
              <a:t>Й</a:t>
            </a:r>
            <a:r>
              <a:rPr dirty="0" sz="1200" spc="-40">
                <a:solidFill>
                  <a:srgbClr val="E8A82C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50">
                <a:solidFill>
                  <a:srgbClr val="E8A82C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10">
                <a:solidFill>
                  <a:srgbClr val="E8A82C"/>
                </a:solidFill>
                <a:latin typeface="Microsoft Sans Serif"/>
                <a:cs typeface="Microsoft Sans Serif"/>
              </a:rPr>
              <a:t>К</a:t>
            </a:r>
            <a:r>
              <a:rPr dirty="0" sz="1200" spc="10">
                <a:solidFill>
                  <a:srgbClr val="E8A82C"/>
                </a:solidFill>
                <a:latin typeface="Microsoft Sans Serif"/>
                <a:cs typeface="Microsoft Sans Serif"/>
              </a:rPr>
              <a:t>ОМ</a:t>
            </a:r>
            <a:r>
              <a:rPr dirty="0" sz="1200" spc="-45">
                <a:solidFill>
                  <a:srgbClr val="E8A82C"/>
                </a:solidFill>
                <a:latin typeface="Microsoft Sans Serif"/>
                <a:cs typeface="Microsoft Sans Serif"/>
              </a:rPr>
              <a:t>П</a:t>
            </a:r>
            <a:r>
              <a:rPr dirty="0" sz="1200" spc="-30">
                <a:solidFill>
                  <a:srgbClr val="E8A82C"/>
                </a:solidFill>
                <a:latin typeface="Microsoft Sans Serif"/>
                <a:cs typeface="Microsoft Sans Serif"/>
              </a:rPr>
              <a:t>ОН</a:t>
            </a:r>
            <a:r>
              <a:rPr dirty="0" sz="1200" spc="-95">
                <a:solidFill>
                  <a:srgbClr val="E8A82C"/>
                </a:solidFill>
                <a:latin typeface="Microsoft Sans Serif"/>
                <a:cs typeface="Microsoft Sans Serif"/>
              </a:rPr>
              <a:t>ЕН</a:t>
            </a:r>
            <a:r>
              <a:rPr dirty="0" sz="1200" spc="-80">
                <a:solidFill>
                  <a:srgbClr val="E8A82C"/>
                </a:solidFill>
                <a:latin typeface="Microsoft Sans Serif"/>
                <a:cs typeface="Microsoft Sans Serif"/>
              </a:rPr>
              <a:t>Т</a:t>
            </a:r>
            <a:endParaRPr sz="1200">
              <a:latin typeface="Microsoft Sans Serif"/>
              <a:cs typeface="Microsoft Sans Serif"/>
            </a:endParaRPr>
          </a:p>
          <a:p>
            <a:pPr marL="12700" marR="438784">
              <a:lnSpc>
                <a:spcPct val="100000"/>
              </a:lnSpc>
              <a:spcBef>
                <a:spcPts val="465"/>
              </a:spcBef>
            </a:pPr>
            <a:r>
              <a:rPr dirty="0" sz="1600" spc="25" b="1">
                <a:latin typeface="Arial"/>
                <a:cs typeface="Arial"/>
              </a:rPr>
              <a:t>Ц</a:t>
            </a:r>
            <a:r>
              <a:rPr dirty="0" sz="1600" spc="30" b="1">
                <a:latin typeface="Arial"/>
                <a:cs typeface="Arial"/>
              </a:rPr>
              <a:t>И</a:t>
            </a:r>
            <a:r>
              <a:rPr dirty="0" sz="1600" spc="15" b="1">
                <a:latin typeface="Arial"/>
                <a:cs typeface="Arial"/>
              </a:rPr>
              <a:t>Ф</a:t>
            </a:r>
            <a:r>
              <a:rPr dirty="0" sz="1600" spc="-75" b="1">
                <a:latin typeface="Arial"/>
                <a:cs typeface="Arial"/>
              </a:rPr>
              <a:t>Р</a:t>
            </a:r>
            <a:r>
              <a:rPr dirty="0" sz="1600" b="1">
                <a:latin typeface="Arial"/>
                <a:cs typeface="Arial"/>
              </a:rPr>
              <a:t>О</a:t>
            </a:r>
            <a:r>
              <a:rPr dirty="0" sz="1600" spc="-110" b="1">
                <a:latin typeface="Arial"/>
                <a:cs typeface="Arial"/>
              </a:rPr>
              <a:t>В</a:t>
            </a:r>
            <a:r>
              <a:rPr dirty="0" sz="1600" spc="-40" b="1">
                <a:latin typeface="Arial"/>
                <a:cs typeface="Arial"/>
              </a:rPr>
              <a:t>А</a:t>
            </a:r>
            <a:r>
              <a:rPr dirty="0" sz="1600" spc="-60" b="1">
                <a:latin typeface="Arial"/>
                <a:cs typeface="Arial"/>
              </a:rPr>
              <a:t>Я  </a:t>
            </a:r>
            <a:r>
              <a:rPr dirty="0" sz="1600" spc="-45" b="1">
                <a:latin typeface="Arial"/>
                <a:cs typeface="Arial"/>
              </a:rPr>
              <a:t>КУЛЬТУРА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1281" y="3580892"/>
            <a:ext cx="1509395" cy="91948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dirty="0" sz="1200" spc="-40">
                <a:solidFill>
                  <a:srgbClr val="E8A82C"/>
                </a:solidFill>
                <a:latin typeface="Microsoft Sans Serif"/>
                <a:cs typeface="Microsoft Sans Serif"/>
              </a:rPr>
              <a:t>О</a:t>
            </a:r>
            <a:r>
              <a:rPr dirty="0" sz="1200" spc="-30">
                <a:solidFill>
                  <a:srgbClr val="E8A82C"/>
                </a:solidFill>
                <a:latin typeface="Microsoft Sans Serif"/>
                <a:cs typeface="Microsoft Sans Serif"/>
              </a:rPr>
              <a:t>Б</a:t>
            </a:r>
            <a:r>
              <a:rPr dirty="0" sz="1200" spc="-135">
                <a:solidFill>
                  <a:srgbClr val="E8A82C"/>
                </a:solidFill>
                <a:latin typeface="Microsoft Sans Serif"/>
                <a:cs typeface="Microsoft Sans Serif"/>
              </a:rPr>
              <a:t>Р</a:t>
            </a:r>
            <a:r>
              <a:rPr dirty="0" sz="1200" spc="-10">
                <a:solidFill>
                  <a:srgbClr val="E8A82C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55">
                <a:solidFill>
                  <a:srgbClr val="E8A82C"/>
                </a:solidFill>
                <a:latin typeface="Microsoft Sans Serif"/>
                <a:cs typeface="Microsoft Sans Serif"/>
              </a:rPr>
              <a:t>ЗО</a:t>
            </a:r>
            <a:r>
              <a:rPr dirty="0" sz="1200" spc="-60">
                <a:solidFill>
                  <a:srgbClr val="E8A82C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-95">
                <a:solidFill>
                  <a:srgbClr val="E8A82C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80">
                <a:solidFill>
                  <a:srgbClr val="E8A82C"/>
                </a:solidFill>
                <a:latin typeface="Microsoft Sans Serif"/>
                <a:cs typeface="Microsoft Sans Serif"/>
              </a:rPr>
              <a:t>Т</a:t>
            </a:r>
            <a:r>
              <a:rPr dirty="0" sz="1200" spc="-85">
                <a:solidFill>
                  <a:srgbClr val="E8A82C"/>
                </a:solidFill>
                <a:latin typeface="Microsoft Sans Serif"/>
                <a:cs typeface="Microsoft Sans Serif"/>
              </a:rPr>
              <a:t>ЕЛЬ</a:t>
            </a:r>
            <a:r>
              <a:rPr dirty="0" sz="1200" spc="-45">
                <a:solidFill>
                  <a:srgbClr val="E8A82C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75">
                <a:solidFill>
                  <a:srgbClr val="E8A82C"/>
                </a:solidFill>
                <a:latin typeface="Microsoft Sans Serif"/>
                <a:cs typeface="Microsoft Sans Serif"/>
              </a:rPr>
              <a:t>Ы</a:t>
            </a:r>
            <a:r>
              <a:rPr dirty="0" sz="1200" spc="-10">
                <a:solidFill>
                  <a:srgbClr val="E8A82C"/>
                </a:solidFill>
                <a:latin typeface="Microsoft Sans Serif"/>
                <a:cs typeface="Microsoft Sans Serif"/>
              </a:rPr>
              <a:t>Й  </a:t>
            </a:r>
            <a:r>
              <a:rPr dirty="0" sz="1200" spc="-50">
                <a:solidFill>
                  <a:srgbClr val="E8A82C"/>
                </a:solidFill>
                <a:latin typeface="Microsoft Sans Serif"/>
                <a:cs typeface="Microsoft Sans Serif"/>
              </a:rPr>
              <a:t>КОМПОНЕНТ</a:t>
            </a:r>
            <a:endParaRPr sz="1200">
              <a:latin typeface="Microsoft Sans Serif"/>
              <a:cs typeface="Microsoft Sans Serif"/>
            </a:endParaRPr>
          </a:p>
          <a:p>
            <a:pPr marL="12700" marR="112395">
              <a:lnSpc>
                <a:spcPts val="1900"/>
              </a:lnSpc>
              <a:spcBef>
                <a:spcPts val="434"/>
              </a:spcBef>
            </a:pPr>
            <a:r>
              <a:rPr dirty="0" sz="1600" spc="20" b="1">
                <a:latin typeface="Arial"/>
                <a:cs typeface="Arial"/>
              </a:rPr>
              <a:t>К</a:t>
            </a:r>
            <a:r>
              <a:rPr dirty="0" sz="1600" spc="-65" b="1">
                <a:latin typeface="Arial"/>
                <a:cs typeface="Arial"/>
              </a:rPr>
              <a:t>У</a:t>
            </a:r>
            <a:r>
              <a:rPr dirty="0" sz="1600" spc="60" b="1">
                <a:latin typeface="Arial"/>
                <a:cs typeface="Arial"/>
              </a:rPr>
              <a:t>Л</a:t>
            </a:r>
            <a:r>
              <a:rPr dirty="0" sz="1600" spc="-140" b="1">
                <a:latin typeface="Arial"/>
                <a:cs typeface="Arial"/>
              </a:rPr>
              <a:t>Ь</a:t>
            </a:r>
            <a:r>
              <a:rPr dirty="0" sz="1600" spc="-30" b="1">
                <a:latin typeface="Arial"/>
                <a:cs typeface="Arial"/>
              </a:rPr>
              <a:t>Т</a:t>
            </a:r>
            <a:r>
              <a:rPr dirty="0" sz="1600" spc="-10" b="1">
                <a:latin typeface="Arial"/>
                <a:cs typeface="Arial"/>
              </a:rPr>
              <a:t>У</a:t>
            </a:r>
            <a:r>
              <a:rPr dirty="0" sz="1600" spc="-75" b="1">
                <a:latin typeface="Arial"/>
                <a:cs typeface="Arial"/>
              </a:rPr>
              <a:t>Р</a:t>
            </a:r>
            <a:r>
              <a:rPr dirty="0" sz="1600" spc="-15" b="1">
                <a:latin typeface="Arial"/>
                <a:cs typeface="Arial"/>
              </a:rPr>
              <a:t>Н</a:t>
            </a:r>
            <a:r>
              <a:rPr dirty="0" sz="1600" spc="-150" b="1">
                <a:latin typeface="Arial"/>
                <a:cs typeface="Arial"/>
              </a:rPr>
              <a:t>Ы</a:t>
            </a:r>
            <a:r>
              <a:rPr dirty="0" sz="1600" spc="20" b="1">
                <a:latin typeface="Arial"/>
                <a:cs typeface="Arial"/>
              </a:rPr>
              <a:t>Й  </a:t>
            </a:r>
            <a:r>
              <a:rPr dirty="0" sz="1600" b="1">
                <a:latin typeface="Arial"/>
                <a:cs typeface="Arial"/>
              </a:rPr>
              <a:t>КЛУБ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6324" y="1970531"/>
            <a:ext cx="4031615" cy="105283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400" spc="5">
                <a:latin typeface="Microsoft Sans Serif"/>
                <a:cs typeface="Microsoft Sans Serif"/>
              </a:rPr>
              <a:t>организованные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выезды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обучающихся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600"/>
              </a:lnSpc>
            </a:pPr>
            <a:r>
              <a:rPr dirty="0" cap="small" sz="1400" spc="30">
                <a:latin typeface="Microsoft Sans Serif"/>
                <a:cs typeface="Microsoft Sans Serif"/>
              </a:rPr>
              <a:t>в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-30">
                <a:latin typeface="Microsoft Sans Serif"/>
                <a:cs typeface="Microsoft Sans Serif"/>
              </a:rPr>
              <a:t>ч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50">
                <a:latin typeface="Microsoft Sans Serif"/>
                <a:cs typeface="Microsoft Sans Serif"/>
              </a:rPr>
              <a:t>ж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15">
                <a:latin typeface="Microsoft Sans Serif"/>
                <a:cs typeface="Microsoft Sans Serif"/>
              </a:rPr>
              <a:t>я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70">
                <a:latin typeface="Microsoft Sans Serif"/>
                <a:cs typeface="Microsoft Sans Serif"/>
              </a:rPr>
              <a:t>у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>
                <a:latin typeface="Microsoft Sans Serif"/>
                <a:cs typeface="Microsoft Sans Serif"/>
              </a:rPr>
              <a:t>т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20">
                <a:latin typeface="Microsoft Sans Serif"/>
                <a:cs typeface="Microsoft Sans Serif"/>
              </a:rPr>
              <a:t>ы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5">
                <a:latin typeface="Microsoft Sans Serif"/>
                <a:cs typeface="Microsoft Sans Serif"/>
              </a:rPr>
              <a:t>с</a:t>
            </a:r>
            <a:r>
              <a:rPr dirty="0" sz="1400" spc="20">
                <a:latin typeface="Microsoft Sans Serif"/>
                <a:cs typeface="Microsoft Sans Serif"/>
              </a:rPr>
              <a:t>п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35">
                <a:latin typeface="Microsoft Sans Serif"/>
                <a:cs typeface="Microsoft Sans Serif"/>
              </a:rPr>
              <a:t>к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он</a:t>
            </a:r>
            <a:r>
              <a:rPr dirty="0" sz="1400" spc="-5">
                <a:latin typeface="Microsoft Sans Serif"/>
                <a:cs typeface="Microsoft Sans Serif"/>
              </a:rPr>
              <a:t>ц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15">
                <a:latin typeface="Microsoft Sans Serif"/>
                <a:cs typeface="Microsoft Sans Serif"/>
              </a:rPr>
              <a:t>ы</a:t>
            </a:r>
            <a:r>
              <a:rPr dirty="0" sz="1400" spc="25">
                <a:latin typeface="Arial Narrow"/>
                <a:cs typeface="Arial Narrow"/>
              </a:rPr>
              <a:t>, </a:t>
            </a:r>
            <a:r>
              <a:rPr dirty="0" sz="1400" spc="15">
                <a:latin typeface="Microsoft Sans Serif"/>
                <a:cs typeface="Microsoft Sans Serif"/>
              </a:rPr>
              <a:t>вы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10">
                <a:latin typeface="Microsoft Sans Serif"/>
                <a:cs typeface="Microsoft Sans Serif"/>
              </a:rPr>
              <a:t>в</a:t>
            </a:r>
            <a:r>
              <a:rPr dirty="0" sz="1400" spc="10">
                <a:latin typeface="Microsoft Sans Serif"/>
                <a:cs typeface="Microsoft Sans Serif"/>
              </a:rPr>
              <a:t>к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20">
                <a:latin typeface="Microsoft Sans Serif"/>
                <a:cs typeface="Microsoft Sans Serif"/>
              </a:rPr>
              <a:t>о</a:t>
            </a:r>
            <a:r>
              <a:rPr dirty="0" sz="1400" spc="25">
                <a:latin typeface="Microsoft Sans Serif"/>
                <a:cs typeface="Microsoft Sans Serif"/>
              </a:rPr>
              <a:t>п</a:t>
            </a:r>
            <a:r>
              <a:rPr dirty="0" sz="1400" spc="15">
                <a:latin typeface="Microsoft Sans Serif"/>
                <a:cs typeface="Microsoft Sans Serif"/>
              </a:rPr>
              <a:t>о</a:t>
            </a:r>
            <a:r>
              <a:rPr dirty="0" sz="1400" spc="20">
                <a:latin typeface="Microsoft Sans Serif"/>
                <a:cs typeface="Microsoft Sans Serif"/>
              </a:rPr>
              <a:t>к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-40">
                <a:latin typeface="Microsoft Sans Serif"/>
                <a:cs typeface="Microsoft Sans Serif"/>
              </a:rPr>
              <a:t>з</a:t>
            </a:r>
            <a:r>
              <a:rPr dirty="0" sz="1400" spc="15">
                <a:latin typeface="Microsoft Sans Serif"/>
                <a:cs typeface="Microsoft Sans Serif"/>
              </a:rPr>
              <a:t>ы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40">
                <a:latin typeface="Microsoft Sans Serif"/>
                <a:cs typeface="Microsoft Sans Serif"/>
              </a:rPr>
              <a:t>э</a:t>
            </a:r>
            <a:r>
              <a:rPr dirty="0" sz="1400" spc="-15">
                <a:latin typeface="Microsoft Sans Serif"/>
                <a:cs typeface="Microsoft Sans Serif"/>
              </a:rPr>
              <a:t>к</a:t>
            </a:r>
            <a:r>
              <a:rPr dirty="0" sz="1400" spc="-55">
                <a:latin typeface="Microsoft Sans Serif"/>
                <a:cs typeface="Microsoft Sans Serif"/>
              </a:rPr>
              <a:t>с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55">
                <a:latin typeface="Microsoft Sans Serif"/>
                <a:cs typeface="Microsoft Sans Serif"/>
              </a:rPr>
              <a:t>с</a:t>
            </a:r>
            <a:r>
              <a:rPr dirty="0" sz="1400" spc="40">
                <a:latin typeface="Microsoft Sans Serif"/>
                <a:cs typeface="Microsoft Sans Serif"/>
              </a:rPr>
              <a:t>ии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110">
                <a:latin typeface="Microsoft Sans Serif"/>
                <a:cs typeface="Microsoft Sans Serif"/>
              </a:rPr>
              <a:t>ф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30">
                <a:latin typeface="Microsoft Sans Serif"/>
                <a:cs typeface="Microsoft Sans Serif"/>
              </a:rPr>
              <a:t>ва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25">
                <a:latin typeface="Arial Narrow"/>
                <a:cs typeface="Arial Narrow"/>
              </a:rPr>
              <a:t>,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400" spc="-5">
                <a:latin typeface="Microsoft Sans Serif"/>
                <a:cs typeface="Microsoft Sans Serif"/>
              </a:rPr>
              <a:t>радиоспектакли</a:t>
            </a:r>
            <a:r>
              <a:rPr dirty="0" sz="1400" spc="-70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др</a:t>
            </a:r>
            <a:r>
              <a:rPr dirty="0" sz="1400" spc="10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6324" y="3473196"/>
            <a:ext cx="4000500" cy="1052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3530">
              <a:lnSpc>
                <a:spcPct val="118600"/>
              </a:lnSpc>
              <a:spcBef>
                <a:spcPts val="100"/>
              </a:spcBef>
            </a:pPr>
            <a:r>
              <a:rPr dirty="0" sz="1400" spc="10">
                <a:latin typeface="Microsoft Sans Serif"/>
                <a:cs typeface="Microsoft Sans Serif"/>
              </a:rPr>
              <a:t>проведение</a:t>
            </a:r>
            <a:r>
              <a:rPr dirty="0" sz="1400" spc="-8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образовательных</a:t>
            </a:r>
            <a:r>
              <a:rPr dirty="0" sz="1400" spc="-75">
                <a:latin typeface="Microsoft Sans Serif"/>
                <a:cs typeface="Microsoft Sans Serif"/>
              </a:rPr>
              <a:t> </a:t>
            </a:r>
            <a:r>
              <a:rPr dirty="0" sz="1400" spc="15">
                <a:latin typeface="Microsoft Sans Serif"/>
                <a:cs typeface="Microsoft Sans Serif"/>
              </a:rPr>
              <a:t>мероприятий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25">
                <a:latin typeface="Microsoft Sans Serif"/>
                <a:cs typeface="Microsoft Sans Serif"/>
              </a:rPr>
              <a:t>по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семи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направлениям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25">
                <a:latin typeface="Microsoft Sans Serif"/>
                <a:cs typeface="Microsoft Sans Serif"/>
              </a:rPr>
              <a:t>искусства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15">
                <a:latin typeface="Arial Narrow"/>
                <a:cs typeface="Arial Narrow"/>
              </a:rPr>
              <a:t>(</a:t>
            </a:r>
            <a:r>
              <a:rPr dirty="0" sz="1400" spc="15">
                <a:latin typeface="Microsoft Sans Serif"/>
                <a:cs typeface="Microsoft Sans Serif"/>
              </a:rPr>
              <a:t>интервью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ts val="2090"/>
              </a:lnSpc>
              <a:spcBef>
                <a:spcPts val="20"/>
              </a:spcBef>
            </a:pP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писателями</a:t>
            </a:r>
            <a:r>
              <a:rPr dirty="0" sz="1400" spc="-5">
                <a:latin typeface="Arial Narrow"/>
                <a:cs typeface="Arial Narrow"/>
              </a:rPr>
              <a:t>,</a:t>
            </a:r>
            <a:r>
              <a:rPr dirty="0" sz="1400" spc="15">
                <a:latin typeface="Arial Narrow"/>
                <a:cs typeface="Arial Narrow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артистами</a:t>
            </a:r>
            <a:r>
              <a:rPr dirty="0" sz="1400" spc="-10">
                <a:latin typeface="Arial Narrow"/>
                <a:cs typeface="Arial Narrow"/>
              </a:rPr>
              <a:t>,</a:t>
            </a:r>
            <a:r>
              <a:rPr dirty="0" sz="1400" spc="15">
                <a:latin typeface="Arial Narrow"/>
                <a:cs typeface="Arial Narrow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художниками</a:t>
            </a:r>
            <a:r>
              <a:rPr dirty="0" sz="1400">
                <a:latin typeface="Arial Narrow"/>
                <a:cs typeface="Arial Narrow"/>
              </a:rPr>
              <a:t>;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квесты</a:t>
            </a:r>
            <a:r>
              <a:rPr dirty="0" sz="1400" spc="-5">
                <a:latin typeface="Arial Narrow"/>
                <a:cs typeface="Arial Narrow"/>
              </a:rPr>
              <a:t>, </a:t>
            </a:r>
            <a:r>
              <a:rPr dirty="0" sz="1400" spc="-300">
                <a:latin typeface="Arial Narrow"/>
                <a:cs typeface="Arial Narrow"/>
              </a:rPr>
              <a:t> </a:t>
            </a:r>
            <a:r>
              <a:rPr dirty="0" sz="1400" spc="25">
                <a:latin typeface="Microsoft Sans Serif"/>
                <a:cs typeface="Microsoft Sans Serif"/>
              </a:rPr>
              <a:t>игры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5">
                <a:latin typeface="Arial Narrow"/>
                <a:cs typeface="Arial Narrow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викторины</a:t>
            </a:r>
            <a:r>
              <a:rPr dirty="0" sz="1400" spc="20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спектакли</a:t>
            </a:r>
            <a:r>
              <a:rPr dirty="0" sz="1400" spc="-5">
                <a:latin typeface="Arial Narrow"/>
                <a:cs typeface="Arial Narrow"/>
              </a:rPr>
              <a:t>,</a:t>
            </a:r>
            <a:r>
              <a:rPr dirty="0" sz="1400" spc="5">
                <a:latin typeface="Arial Narrow"/>
                <a:cs typeface="Arial Narrow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кинопоказы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т</a:t>
            </a:r>
            <a:r>
              <a:rPr dirty="0" sz="1400">
                <a:latin typeface="Arial Narrow"/>
                <a:cs typeface="Arial Narrow"/>
              </a:rPr>
              <a:t>.</a:t>
            </a:r>
            <a:r>
              <a:rPr dirty="0" sz="1400">
                <a:latin typeface="Microsoft Sans Serif"/>
                <a:cs typeface="Microsoft Sans Serif"/>
              </a:rPr>
              <a:t>д</a:t>
            </a:r>
            <a:r>
              <a:rPr dirty="0" sz="1400">
                <a:latin typeface="Arial Narrow"/>
                <a:cs typeface="Arial Narrow"/>
              </a:rPr>
              <a:t>.)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4162" y="5097779"/>
            <a:ext cx="4375150" cy="1052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1755">
              <a:lnSpc>
                <a:spcPct val="118600"/>
              </a:lnSpc>
              <a:spcBef>
                <a:spcPts val="100"/>
              </a:spcBef>
            </a:pPr>
            <a:r>
              <a:rPr dirty="0" sz="1400">
                <a:latin typeface="Microsoft Sans Serif"/>
                <a:cs typeface="Microsoft Sans Serif"/>
              </a:rPr>
              <a:t>возможность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удаленного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15">
                <a:latin typeface="Microsoft Sans Serif"/>
                <a:cs typeface="Microsoft Sans Serif"/>
              </a:rPr>
              <a:t>доступа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произведениям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искусства</a:t>
            </a:r>
            <a:r>
              <a:rPr dirty="0" sz="1400" spc="-20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представленным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цифровом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25">
                <a:latin typeface="Microsoft Sans Serif"/>
                <a:cs typeface="Microsoft Sans Serif"/>
              </a:rPr>
              <a:t>формате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ts val="2090"/>
              </a:lnSpc>
              <a:spcBef>
                <a:spcPts val="20"/>
              </a:spcBef>
            </a:pP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виде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аудио</a:t>
            </a:r>
            <a:r>
              <a:rPr dirty="0" sz="1400" spc="-5">
                <a:latin typeface="Arial Narrow"/>
                <a:cs typeface="Arial Narrow"/>
              </a:rPr>
              <a:t>-,</a:t>
            </a:r>
            <a:r>
              <a:rPr dirty="0" sz="1400" spc="15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видеозаписей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спектаклей</a:t>
            </a:r>
            <a:r>
              <a:rPr dirty="0" sz="1400" spc="-5">
                <a:latin typeface="Arial Narrow"/>
                <a:cs typeface="Arial Narrow"/>
              </a:rPr>
              <a:t>,</a:t>
            </a:r>
            <a:r>
              <a:rPr dirty="0" sz="1400" spc="15">
                <a:latin typeface="Arial Narrow"/>
                <a:cs typeface="Arial Narrow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концертов</a:t>
            </a:r>
            <a:r>
              <a:rPr dirty="0" sz="1400" spc="5">
                <a:latin typeface="Arial Narrow"/>
                <a:cs typeface="Arial Narrow"/>
              </a:rPr>
              <a:t>, </a:t>
            </a:r>
            <a:r>
              <a:rPr dirty="0" sz="1400" spc="-305">
                <a:latin typeface="Arial Narrow"/>
                <a:cs typeface="Arial Narrow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кинофильмов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15">
                <a:latin typeface="Microsoft Sans Serif"/>
                <a:cs typeface="Microsoft Sans Serif"/>
              </a:rPr>
              <a:t>т</a:t>
            </a:r>
            <a:r>
              <a:rPr dirty="0" sz="1400" spc="-15">
                <a:latin typeface="Arial Narrow"/>
                <a:cs typeface="Arial Narrow"/>
              </a:rPr>
              <a:t>.</a:t>
            </a:r>
            <a:r>
              <a:rPr dirty="0" sz="1400" spc="-15">
                <a:latin typeface="Microsoft Sans Serif"/>
                <a:cs typeface="Microsoft Sans Serif"/>
              </a:rPr>
              <a:t>д</a:t>
            </a:r>
            <a:r>
              <a:rPr dirty="0" sz="1400" spc="-1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3496" y="443483"/>
            <a:ext cx="330263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130" b="1">
                <a:solidFill>
                  <a:srgbClr val="8057E8"/>
                </a:solidFill>
                <a:latin typeface="Arial"/>
                <a:cs typeface="Arial"/>
              </a:rPr>
              <a:t>М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-80" b="1">
                <a:solidFill>
                  <a:srgbClr val="8057E8"/>
                </a:solidFill>
                <a:latin typeface="Arial"/>
                <a:cs typeface="Arial"/>
              </a:rPr>
              <a:t>х</a:t>
            </a:r>
            <a:r>
              <a:rPr dirty="0" sz="2600" spc="-6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10" b="1">
                <a:solidFill>
                  <a:srgbClr val="8057E8"/>
                </a:solidFill>
                <a:latin typeface="Arial"/>
                <a:cs typeface="Arial"/>
              </a:rPr>
              <a:t>з</a:t>
            </a:r>
            <a:r>
              <a:rPr dirty="0" sz="2600" spc="10" b="1">
                <a:solidFill>
                  <a:srgbClr val="8057E8"/>
                </a:solidFill>
                <a:latin typeface="Arial"/>
                <a:cs typeface="Arial"/>
              </a:rPr>
              <a:t>м</a:t>
            </a:r>
            <a:r>
              <a:rPr dirty="0" sz="2600" spc="-165" b="1">
                <a:solidFill>
                  <a:srgbClr val="8057E8"/>
                </a:solidFill>
                <a:latin typeface="Arial"/>
                <a:cs typeface="Arial"/>
              </a:rPr>
              <a:t>ы</a:t>
            </a:r>
            <a:r>
              <a:rPr dirty="0" sz="2600" spc="-12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п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14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600" spc="-6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138" y="1128885"/>
            <a:ext cx="11141075" cy="479425"/>
          </a:xfrm>
          <a:prstGeom prst="rect">
            <a:avLst/>
          </a:prstGeom>
          <a:solidFill>
            <a:srgbClr val="8057E8"/>
          </a:solidFill>
        </p:spPr>
        <p:txBody>
          <a:bodyPr wrap="square" lIns="0" tIns="86995" rIns="0" bIns="0" rtlCol="0" vert="horz">
            <a:spAutoFit/>
          </a:bodyPr>
          <a:lstStyle/>
          <a:p>
            <a:pPr marL="250825">
              <a:lnSpc>
                <a:spcPct val="100000"/>
              </a:lnSpc>
              <a:spcBef>
                <a:spcPts val="685"/>
              </a:spcBef>
            </a:pPr>
            <a:r>
              <a:rPr dirty="0" sz="1800" spc="10">
                <a:solidFill>
                  <a:srgbClr val="FFFFFF"/>
                </a:solidFill>
                <a:latin typeface="Microsoft Sans Serif"/>
                <a:cs typeface="Microsoft Sans Serif"/>
              </a:rPr>
              <a:t>Основные</a:t>
            </a:r>
            <a:r>
              <a:rPr dirty="0" sz="1800" spc="-9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Microsoft Sans Serif"/>
                <a:cs typeface="Microsoft Sans Serif"/>
              </a:rPr>
              <a:t>подходы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91" y="2316479"/>
            <a:ext cx="478536" cy="4785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5367527"/>
            <a:ext cx="466344" cy="43586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119" y="3794759"/>
            <a:ext cx="478536" cy="47853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581712" y="3246276"/>
            <a:ext cx="6556375" cy="0"/>
          </a:xfrm>
          <a:custGeom>
            <a:avLst/>
            <a:gdLst/>
            <a:ahLst/>
            <a:cxnLst/>
            <a:rect l="l" t="t" r="r" b="b"/>
            <a:pathLst>
              <a:path w="6556375" h="0">
                <a:moveTo>
                  <a:pt x="0" y="0"/>
                </a:moveTo>
                <a:lnTo>
                  <a:pt x="6556336" y="1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90239" y="4804144"/>
            <a:ext cx="6556375" cy="0"/>
          </a:xfrm>
          <a:custGeom>
            <a:avLst/>
            <a:gdLst/>
            <a:ahLst/>
            <a:cxnLst/>
            <a:rect l="l" t="t" r="r" b="b"/>
            <a:pathLst>
              <a:path w="6556375" h="0">
                <a:moveTo>
                  <a:pt x="0" y="0"/>
                </a:moveTo>
                <a:lnTo>
                  <a:pt x="6556336" y="1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8270622" y="3634276"/>
            <a:ext cx="1740535" cy="1019810"/>
            <a:chOff x="8270622" y="3634276"/>
            <a:chExt cx="1740535" cy="101981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0622" y="3634276"/>
              <a:ext cx="1019396" cy="10193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404" y="3634276"/>
              <a:ext cx="1019396" cy="101939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274853" y="5211617"/>
            <a:ext cx="1773555" cy="1022350"/>
            <a:chOff x="8274853" y="5211617"/>
            <a:chExt cx="1773555" cy="102235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4853" y="5214085"/>
              <a:ext cx="1019396" cy="10193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28981" y="5211617"/>
              <a:ext cx="1019396" cy="101939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237275" y="2027541"/>
            <a:ext cx="1773555" cy="1029969"/>
            <a:chOff x="8237275" y="2027541"/>
            <a:chExt cx="1773555" cy="1029969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37275" y="2027541"/>
              <a:ext cx="1019396" cy="10193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91404" y="2037599"/>
              <a:ext cx="1019396" cy="101939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948019" y="643319"/>
            <a:ext cx="7691120" cy="132080"/>
            <a:chOff x="3948019" y="643319"/>
            <a:chExt cx="7691120" cy="132080"/>
          </a:xfrm>
        </p:grpSpPr>
        <p:sp>
          <p:nvSpPr>
            <p:cNvPr id="25" name="object 25"/>
            <p:cNvSpPr/>
            <p:nvPr/>
          </p:nvSpPr>
          <p:spPr>
            <a:xfrm>
              <a:off x="3948019" y="709236"/>
              <a:ext cx="7562215" cy="0"/>
            </a:xfrm>
            <a:custGeom>
              <a:avLst/>
              <a:gdLst/>
              <a:ahLst/>
              <a:cxnLst/>
              <a:rect l="l" t="t" r="r" b="b"/>
              <a:pathLst>
                <a:path w="7562215" h="0">
                  <a:moveTo>
                    <a:pt x="7562059" y="0"/>
                  </a:moveTo>
                  <a:lnTo>
                    <a:pt x="0" y="1"/>
                  </a:lnTo>
                </a:path>
              </a:pathLst>
            </a:custGeom>
            <a:ln w="6350">
              <a:solidFill>
                <a:srgbClr val="8057E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510078" y="646494"/>
              <a:ext cx="125730" cy="125730"/>
            </a:xfrm>
            <a:custGeom>
              <a:avLst/>
              <a:gdLst/>
              <a:ahLst/>
              <a:cxnLst/>
              <a:rect l="l" t="t" r="r" b="b"/>
              <a:pathLst>
                <a:path w="125729" h="125729">
                  <a:moveTo>
                    <a:pt x="0" y="0"/>
                  </a:moveTo>
                  <a:lnTo>
                    <a:pt x="125481" y="0"/>
                  </a:lnTo>
                  <a:lnTo>
                    <a:pt x="125481" y="125481"/>
                  </a:lnTo>
                  <a:lnTo>
                    <a:pt x="0" y="1254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8057E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/>
          <p:nvPr/>
        </p:nvSpPr>
        <p:spPr>
          <a:xfrm>
            <a:off x="11739848" y="6639621"/>
            <a:ext cx="240029" cy="60960"/>
          </a:xfrm>
          <a:custGeom>
            <a:avLst/>
            <a:gdLst/>
            <a:ahLst/>
            <a:cxnLst/>
            <a:rect l="l" t="t" r="r" b="b"/>
            <a:pathLst>
              <a:path w="240029" h="60959">
                <a:moveTo>
                  <a:pt x="239999" y="0"/>
                </a:moveTo>
                <a:lnTo>
                  <a:pt x="0" y="0"/>
                </a:lnTo>
                <a:lnTo>
                  <a:pt x="0" y="60958"/>
                </a:lnTo>
                <a:lnTo>
                  <a:pt x="239999" y="60958"/>
                </a:lnTo>
                <a:lnTo>
                  <a:pt x="239999" y="0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8057E8"/>
                </a:solidFill>
                <a:latin typeface="Microsoft Sans Serif"/>
                <a:cs typeface="Microsoft Sans Serif"/>
              </a:rPr>
              <a:t>03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84624" y="0"/>
            <a:ext cx="5407660" cy="6858000"/>
            <a:chOff x="6784624" y="0"/>
            <a:chExt cx="54076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3344" y="502919"/>
              <a:ext cx="5245608" cy="6187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53994" y="912421"/>
              <a:ext cx="4308475" cy="5243830"/>
            </a:xfrm>
            <a:custGeom>
              <a:avLst/>
              <a:gdLst/>
              <a:ahLst/>
              <a:cxnLst/>
              <a:rect l="l" t="t" r="r" b="b"/>
              <a:pathLst>
                <a:path w="4308475" h="5243830">
                  <a:moveTo>
                    <a:pt x="4308036" y="0"/>
                  </a:moveTo>
                  <a:lnTo>
                    <a:pt x="0" y="0"/>
                  </a:lnTo>
                  <a:lnTo>
                    <a:pt x="0" y="5243464"/>
                  </a:lnTo>
                  <a:lnTo>
                    <a:pt x="4308036" y="5243464"/>
                  </a:lnTo>
                  <a:lnTo>
                    <a:pt x="4308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6244" y="442976"/>
            <a:ext cx="1948814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90" b="1">
                <a:solidFill>
                  <a:srgbClr val="8057E8"/>
                </a:solidFill>
                <a:latin typeface="Arial"/>
                <a:cs typeface="Arial"/>
              </a:rPr>
              <a:t>Культпоход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7589" y="4562242"/>
            <a:ext cx="5662295" cy="1642110"/>
            <a:chOff x="437589" y="4562242"/>
            <a:chExt cx="5662295" cy="16421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7531" y="4562242"/>
              <a:ext cx="1641749" cy="16417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3526" y="4562242"/>
              <a:ext cx="1641749" cy="16417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589" y="4562242"/>
              <a:ext cx="1641749" cy="16417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9522" y="4562242"/>
              <a:ext cx="1641749" cy="16417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16243" y="1126235"/>
            <a:ext cx="5613400" cy="27686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2000" spc="10">
                <a:latin typeface="Microsoft Sans Serif"/>
                <a:cs typeface="Microsoft Sans Serif"/>
              </a:rPr>
              <a:t>Организованный</a:t>
            </a:r>
            <a:r>
              <a:rPr dirty="0" sz="2000" spc="-95">
                <a:latin typeface="Microsoft Sans Serif"/>
                <a:cs typeface="Microsoft Sans Serif"/>
              </a:rPr>
              <a:t> </a:t>
            </a:r>
            <a:r>
              <a:rPr dirty="0" sz="2000" spc="-10">
                <a:latin typeface="Microsoft Sans Serif"/>
                <a:cs typeface="Microsoft Sans Serif"/>
              </a:rPr>
              <a:t>выезд</a:t>
            </a:r>
            <a:r>
              <a:rPr dirty="0" sz="2000" spc="-90">
                <a:latin typeface="Microsoft Sans Serif"/>
                <a:cs typeface="Microsoft Sans Serif"/>
              </a:rPr>
              <a:t> </a:t>
            </a:r>
            <a:r>
              <a:rPr dirty="0" sz="2000" spc="15">
                <a:latin typeface="Microsoft Sans Serif"/>
                <a:cs typeface="Microsoft Sans Serif"/>
              </a:rPr>
              <a:t>школьников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150000"/>
              </a:lnSpc>
            </a:pPr>
            <a:r>
              <a:rPr dirty="0" sz="2000" spc="-80">
                <a:latin typeface="Microsoft Sans Serif"/>
                <a:cs typeface="Microsoft Sans Serif"/>
              </a:rPr>
              <a:t>с</a:t>
            </a:r>
            <a:r>
              <a:rPr dirty="0" sz="2000" spc="-80">
                <a:latin typeface="Microsoft Sans Serif"/>
                <a:cs typeface="Microsoft Sans Serif"/>
              </a:rPr>
              <a:t> </a:t>
            </a:r>
            <a:r>
              <a:rPr dirty="0" sz="2000" spc="-10">
                <a:latin typeface="Microsoft Sans Serif"/>
                <a:cs typeface="Microsoft Sans Serif"/>
              </a:rPr>
              <a:t>це</a:t>
            </a:r>
            <a:r>
              <a:rPr dirty="0" sz="2000" spc="15">
                <a:latin typeface="Microsoft Sans Serif"/>
                <a:cs typeface="Microsoft Sans Serif"/>
              </a:rPr>
              <a:t>л</a:t>
            </a:r>
            <a:r>
              <a:rPr dirty="0" sz="2000" spc="-25">
                <a:latin typeface="Microsoft Sans Serif"/>
                <a:cs typeface="Microsoft Sans Serif"/>
              </a:rPr>
              <a:t>ь</a:t>
            </a:r>
            <a:r>
              <a:rPr dirty="0" sz="2000" spc="75">
                <a:latin typeface="Microsoft Sans Serif"/>
                <a:cs typeface="Microsoft Sans Serif"/>
              </a:rPr>
              <a:t>ю</a:t>
            </a:r>
            <a:r>
              <a:rPr dirty="0" sz="2000" spc="-85">
                <a:latin typeface="Microsoft Sans Serif"/>
                <a:cs typeface="Microsoft Sans Serif"/>
              </a:rPr>
              <a:t> </a:t>
            </a:r>
            <a:r>
              <a:rPr dirty="0" sz="2000" spc="20">
                <a:latin typeface="Microsoft Sans Serif"/>
                <a:cs typeface="Microsoft Sans Serif"/>
              </a:rPr>
              <a:t>п</a:t>
            </a:r>
            <a:r>
              <a:rPr dirty="0" sz="2000" spc="45">
                <a:latin typeface="Microsoft Sans Serif"/>
                <a:cs typeface="Microsoft Sans Serif"/>
              </a:rPr>
              <a:t>о</a:t>
            </a:r>
            <a:r>
              <a:rPr dirty="0" sz="2000" spc="-75">
                <a:latin typeface="Microsoft Sans Serif"/>
                <a:cs typeface="Microsoft Sans Serif"/>
              </a:rPr>
              <a:t>с</a:t>
            </a:r>
            <a:r>
              <a:rPr dirty="0" sz="2000" spc="-20">
                <a:latin typeface="Microsoft Sans Serif"/>
                <a:cs typeface="Microsoft Sans Serif"/>
              </a:rPr>
              <a:t>е</a:t>
            </a:r>
            <a:r>
              <a:rPr dirty="0" sz="2000" spc="-35">
                <a:latin typeface="Microsoft Sans Serif"/>
                <a:cs typeface="Microsoft Sans Serif"/>
              </a:rPr>
              <a:t>щ</a:t>
            </a:r>
            <a:r>
              <a:rPr dirty="0" sz="2000" spc="-20">
                <a:latin typeface="Microsoft Sans Serif"/>
                <a:cs typeface="Microsoft Sans Serif"/>
              </a:rPr>
              <a:t>е</a:t>
            </a:r>
            <a:r>
              <a:rPr dirty="0" sz="2000" spc="45">
                <a:latin typeface="Microsoft Sans Serif"/>
                <a:cs typeface="Microsoft Sans Serif"/>
              </a:rPr>
              <a:t>н</a:t>
            </a:r>
            <a:r>
              <a:rPr dirty="0" sz="2000" spc="50">
                <a:latin typeface="Microsoft Sans Serif"/>
                <a:cs typeface="Microsoft Sans Serif"/>
              </a:rPr>
              <a:t>и</a:t>
            </a:r>
            <a:r>
              <a:rPr dirty="0" sz="2000" spc="-20">
                <a:latin typeface="Microsoft Sans Serif"/>
                <a:cs typeface="Microsoft Sans Serif"/>
              </a:rPr>
              <a:t>я</a:t>
            </a:r>
            <a:r>
              <a:rPr dirty="0" sz="2000" spc="-85">
                <a:latin typeface="Microsoft Sans Serif"/>
                <a:cs typeface="Microsoft Sans Serif"/>
              </a:rPr>
              <a:t> </a:t>
            </a:r>
            <a:r>
              <a:rPr dirty="0" sz="2000" spc="-55">
                <a:latin typeface="Microsoft Sans Serif"/>
                <a:cs typeface="Microsoft Sans Serif"/>
              </a:rPr>
              <a:t>у</a:t>
            </a:r>
            <a:r>
              <a:rPr dirty="0" sz="2000" spc="-35">
                <a:latin typeface="Microsoft Sans Serif"/>
                <a:cs typeface="Microsoft Sans Serif"/>
              </a:rPr>
              <a:t>ч</a:t>
            </a:r>
            <a:r>
              <a:rPr dirty="0" sz="2000" spc="45">
                <a:latin typeface="Microsoft Sans Serif"/>
                <a:cs typeface="Microsoft Sans Serif"/>
              </a:rPr>
              <a:t>р</a:t>
            </a:r>
            <a:r>
              <a:rPr dirty="0" sz="2000" spc="-20">
                <a:latin typeface="Microsoft Sans Serif"/>
                <a:cs typeface="Microsoft Sans Serif"/>
              </a:rPr>
              <a:t>е</a:t>
            </a:r>
            <a:r>
              <a:rPr dirty="0" sz="2000" spc="75">
                <a:latin typeface="Microsoft Sans Serif"/>
                <a:cs typeface="Microsoft Sans Serif"/>
              </a:rPr>
              <a:t>ж</a:t>
            </a:r>
            <a:r>
              <a:rPr dirty="0" sz="2000" spc="-20">
                <a:latin typeface="Microsoft Sans Serif"/>
                <a:cs typeface="Microsoft Sans Serif"/>
              </a:rPr>
              <a:t>д</a:t>
            </a:r>
            <a:r>
              <a:rPr dirty="0" sz="2000" spc="-20">
                <a:latin typeface="Microsoft Sans Serif"/>
                <a:cs typeface="Microsoft Sans Serif"/>
              </a:rPr>
              <a:t>е</a:t>
            </a:r>
            <a:r>
              <a:rPr dirty="0" sz="2000" spc="45">
                <a:latin typeface="Microsoft Sans Serif"/>
                <a:cs typeface="Microsoft Sans Serif"/>
              </a:rPr>
              <a:t>н</a:t>
            </a:r>
            <a:r>
              <a:rPr dirty="0" sz="2000" spc="50">
                <a:latin typeface="Microsoft Sans Serif"/>
                <a:cs typeface="Microsoft Sans Serif"/>
              </a:rPr>
              <a:t>и</a:t>
            </a:r>
            <a:r>
              <a:rPr dirty="0" sz="2000" spc="55">
                <a:latin typeface="Microsoft Sans Serif"/>
                <a:cs typeface="Microsoft Sans Serif"/>
              </a:rPr>
              <a:t>й</a:t>
            </a:r>
            <a:r>
              <a:rPr dirty="0" sz="2000" spc="-85">
                <a:latin typeface="Microsoft Sans Serif"/>
                <a:cs typeface="Microsoft Sans Serif"/>
              </a:rPr>
              <a:t> </a:t>
            </a:r>
            <a:r>
              <a:rPr dirty="0" sz="2000" spc="10">
                <a:latin typeface="Microsoft Sans Serif"/>
                <a:cs typeface="Microsoft Sans Serif"/>
              </a:rPr>
              <a:t>к</a:t>
            </a:r>
            <a:r>
              <a:rPr dirty="0" sz="2000" spc="-90">
                <a:latin typeface="Microsoft Sans Serif"/>
                <a:cs typeface="Microsoft Sans Serif"/>
              </a:rPr>
              <a:t>у</a:t>
            </a:r>
            <a:r>
              <a:rPr dirty="0" sz="2000" spc="15">
                <a:latin typeface="Microsoft Sans Serif"/>
                <a:cs typeface="Microsoft Sans Serif"/>
              </a:rPr>
              <a:t>л</a:t>
            </a:r>
            <a:r>
              <a:rPr dirty="0" sz="2000" spc="-25">
                <a:latin typeface="Microsoft Sans Serif"/>
                <a:cs typeface="Microsoft Sans Serif"/>
              </a:rPr>
              <a:t>ь</a:t>
            </a:r>
            <a:r>
              <a:rPr dirty="0" sz="2000" spc="-15">
                <a:latin typeface="Microsoft Sans Serif"/>
                <a:cs typeface="Microsoft Sans Serif"/>
              </a:rPr>
              <a:t>т</a:t>
            </a:r>
            <a:r>
              <a:rPr dirty="0" sz="2000" spc="-55">
                <a:latin typeface="Microsoft Sans Serif"/>
                <a:cs typeface="Microsoft Sans Serif"/>
              </a:rPr>
              <a:t>у</a:t>
            </a:r>
            <a:r>
              <a:rPr dirty="0" sz="2000" spc="45">
                <a:latin typeface="Microsoft Sans Serif"/>
                <a:cs typeface="Microsoft Sans Serif"/>
              </a:rPr>
              <a:t>р</a:t>
            </a:r>
            <a:r>
              <a:rPr dirty="0" sz="2000" spc="30">
                <a:latin typeface="Microsoft Sans Serif"/>
                <a:cs typeface="Microsoft Sans Serif"/>
              </a:rPr>
              <a:t>ы</a:t>
            </a:r>
            <a:r>
              <a:rPr dirty="0" sz="2000" spc="-90">
                <a:latin typeface="Microsoft Sans Serif"/>
                <a:cs typeface="Microsoft Sans Serif"/>
              </a:rPr>
              <a:t> </a:t>
            </a:r>
            <a:r>
              <a:rPr dirty="0" sz="2000" spc="50">
                <a:latin typeface="Microsoft Sans Serif"/>
                <a:cs typeface="Microsoft Sans Serif"/>
              </a:rPr>
              <a:t>и</a:t>
            </a:r>
            <a:r>
              <a:rPr dirty="0" sz="2000" spc="15">
                <a:latin typeface="Microsoft Sans Serif"/>
                <a:cs typeface="Microsoft Sans Serif"/>
              </a:rPr>
              <a:t>л</a:t>
            </a:r>
            <a:r>
              <a:rPr dirty="0" sz="2000" spc="35">
                <a:latin typeface="Microsoft Sans Serif"/>
                <a:cs typeface="Microsoft Sans Serif"/>
              </a:rPr>
              <a:t>и  </a:t>
            </a:r>
            <a:r>
              <a:rPr dirty="0" sz="2000" spc="-5">
                <a:latin typeface="Microsoft Sans Serif"/>
                <a:cs typeface="Microsoft Sans Serif"/>
              </a:rPr>
              <a:t>культурных </a:t>
            </a:r>
            <a:r>
              <a:rPr dirty="0" sz="2000" spc="10">
                <a:latin typeface="Microsoft Sans Serif"/>
                <a:cs typeface="Microsoft Sans Serif"/>
              </a:rPr>
              <a:t>событий</a:t>
            </a:r>
            <a:r>
              <a:rPr dirty="0" sz="2000" spc="10">
                <a:latin typeface="Arial Narrow"/>
                <a:cs typeface="Arial Narrow"/>
              </a:rPr>
              <a:t>. </a:t>
            </a:r>
            <a:r>
              <a:rPr dirty="0" sz="2000" spc="-35">
                <a:latin typeface="Microsoft Sans Serif"/>
                <a:cs typeface="Microsoft Sans Serif"/>
              </a:rPr>
              <a:t>Культпоход </a:t>
            </a:r>
            <a:r>
              <a:rPr dirty="0" sz="2000" spc="-15">
                <a:latin typeface="Microsoft Sans Serif"/>
                <a:cs typeface="Microsoft Sans Serif"/>
              </a:rPr>
              <a:t>предполагает </a:t>
            </a:r>
            <a:r>
              <a:rPr dirty="0" sz="2000" spc="-520">
                <a:latin typeface="Microsoft Sans Serif"/>
                <a:cs typeface="Microsoft Sans Serif"/>
              </a:rPr>
              <a:t> </a:t>
            </a:r>
            <a:r>
              <a:rPr dirty="0" sz="2000" spc="-20">
                <a:latin typeface="Microsoft Sans Serif"/>
                <a:cs typeface="Microsoft Sans Serif"/>
              </a:rPr>
              <a:t>форму </a:t>
            </a:r>
            <a:r>
              <a:rPr dirty="0" sz="2000" spc="10">
                <a:latin typeface="Microsoft Sans Serif"/>
                <a:cs typeface="Microsoft Sans Serif"/>
              </a:rPr>
              <a:t>общения </a:t>
            </a:r>
            <a:r>
              <a:rPr dirty="0" sz="2000">
                <a:latin typeface="Microsoft Sans Serif"/>
                <a:cs typeface="Microsoft Sans Serif"/>
              </a:rPr>
              <a:t>школьника </a:t>
            </a:r>
            <a:r>
              <a:rPr dirty="0" sz="2000" spc="-80">
                <a:latin typeface="Microsoft Sans Serif"/>
                <a:cs typeface="Microsoft Sans Serif"/>
              </a:rPr>
              <a:t>с </a:t>
            </a:r>
            <a:r>
              <a:rPr dirty="0" sz="2000" spc="15">
                <a:latin typeface="Microsoft Sans Serif"/>
                <a:cs typeface="Microsoft Sans Serif"/>
              </a:rPr>
              <a:t>произведениями </a:t>
            </a:r>
            <a:r>
              <a:rPr dirty="0" sz="2000" spc="-520">
                <a:latin typeface="Microsoft Sans Serif"/>
                <a:cs typeface="Microsoft Sans Serif"/>
              </a:rPr>
              <a:t> </a:t>
            </a:r>
            <a:r>
              <a:rPr dirty="0" sz="2000" spc="-10">
                <a:latin typeface="Microsoft Sans Serif"/>
                <a:cs typeface="Microsoft Sans Serif"/>
              </a:rPr>
              <a:t>культуры </a:t>
            </a:r>
            <a:r>
              <a:rPr dirty="0" sz="2000" spc="75">
                <a:latin typeface="Arial Narrow"/>
                <a:cs typeface="Arial Narrow"/>
              </a:rPr>
              <a:t>– </a:t>
            </a:r>
            <a:r>
              <a:rPr dirty="0" sz="2000" spc="30">
                <a:latin typeface="Arial Narrow"/>
                <a:cs typeface="Arial Narrow"/>
              </a:rPr>
              <a:t>«</a:t>
            </a:r>
            <a:r>
              <a:rPr dirty="0" sz="2000" spc="30">
                <a:latin typeface="Microsoft Sans Serif"/>
                <a:cs typeface="Microsoft Sans Serif"/>
              </a:rPr>
              <a:t>живой </a:t>
            </a:r>
            <a:r>
              <a:rPr dirty="0" sz="2000" spc="-10">
                <a:latin typeface="Microsoft Sans Serif"/>
                <a:cs typeface="Microsoft Sans Serif"/>
              </a:rPr>
              <a:t>звук</a:t>
            </a:r>
            <a:r>
              <a:rPr dirty="0" sz="2000" spc="-10">
                <a:latin typeface="Arial Narrow"/>
                <a:cs typeface="Arial Narrow"/>
              </a:rPr>
              <a:t>», </a:t>
            </a:r>
            <a:r>
              <a:rPr dirty="0" sz="2000" spc="-5">
                <a:latin typeface="Microsoft Sans Serif"/>
                <a:cs typeface="Microsoft Sans Serif"/>
              </a:rPr>
              <a:t>то </a:t>
            </a:r>
            <a:r>
              <a:rPr dirty="0" sz="2000" spc="-40">
                <a:latin typeface="Microsoft Sans Serif"/>
                <a:cs typeface="Microsoft Sans Serif"/>
              </a:rPr>
              <a:t>есть </a:t>
            </a:r>
            <a:r>
              <a:rPr dirty="0" sz="2000" spc="15">
                <a:latin typeface="Microsoft Sans Serif"/>
                <a:cs typeface="Microsoft Sans Serif"/>
              </a:rPr>
              <a:t>очное </a:t>
            </a:r>
            <a:r>
              <a:rPr dirty="0" sz="2000" spc="20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посещение</a:t>
            </a:r>
            <a:r>
              <a:rPr dirty="0" sz="2000" spc="-85">
                <a:latin typeface="Microsoft Sans Serif"/>
                <a:cs typeface="Microsoft Sans Serif"/>
              </a:rPr>
              <a:t> </a:t>
            </a:r>
            <a:r>
              <a:rPr dirty="0" sz="2000" spc="5">
                <a:latin typeface="Microsoft Sans Serif"/>
                <a:cs typeface="Microsoft Sans Serif"/>
              </a:rPr>
              <a:t>культурного</a:t>
            </a:r>
            <a:r>
              <a:rPr dirty="0" sz="2000" spc="-85">
                <a:latin typeface="Microsoft Sans Serif"/>
                <a:cs typeface="Microsoft Sans Serif"/>
              </a:rPr>
              <a:t> </a:t>
            </a:r>
            <a:r>
              <a:rPr dirty="0" sz="2000" spc="15">
                <a:latin typeface="Microsoft Sans Serif"/>
                <a:cs typeface="Microsoft Sans Serif"/>
              </a:rPr>
              <a:t>мероприятия</a:t>
            </a:r>
            <a:r>
              <a:rPr dirty="0" sz="2000" spc="15">
                <a:latin typeface="Arial Narrow"/>
                <a:cs typeface="Arial Narrow"/>
              </a:rPr>
              <a:t>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53994" y="912421"/>
            <a:ext cx="4308475" cy="5243830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R="149860">
              <a:lnSpc>
                <a:spcPct val="100000"/>
              </a:lnSpc>
              <a:spcBef>
                <a:spcPts val="5"/>
              </a:spcBef>
            </a:pPr>
            <a:r>
              <a:rPr dirty="0" sz="1800" spc="229">
                <a:solidFill>
                  <a:srgbClr val="262626"/>
                </a:solidFill>
                <a:latin typeface="Arial Narrow"/>
                <a:cs typeface="Arial Narrow"/>
              </a:rPr>
              <a:t>Важной</a:t>
            </a:r>
            <a:r>
              <a:rPr dirty="0" sz="1800" spc="-25">
                <a:solidFill>
                  <a:srgbClr val="262626"/>
                </a:solidFill>
                <a:latin typeface="Arial Narrow"/>
                <a:cs typeface="Arial Narrow"/>
              </a:rPr>
              <a:t> </a:t>
            </a:r>
            <a:r>
              <a:rPr dirty="0" sz="1800" spc="195">
                <a:solidFill>
                  <a:srgbClr val="262626"/>
                </a:solidFill>
                <a:latin typeface="Arial Narrow"/>
                <a:cs typeface="Arial Narrow"/>
              </a:rPr>
              <a:t>составляющей</a:t>
            </a:r>
            <a:endParaRPr sz="1800">
              <a:latin typeface="Arial Narrow"/>
              <a:cs typeface="Arial Narrow"/>
            </a:endParaRPr>
          </a:p>
          <a:p>
            <a:pPr algn="ctr" marR="149225">
              <a:lnSpc>
                <a:spcPct val="100000"/>
              </a:lnSpc>
              <a:spcBef>
                <a:spcPts val="1150"/>
              </a:spcBef>
            </a:pPr>
            <a:r>
              <a:rPr dirty="0" sz="1800" spc="35">
                <a:solidFill>
                  <a:srgbClr val="262626"/>
                </a:solidFill>
                <a:latin typeface="Microsoft Sans Serif"/>
                <a:cs typeface="Microsoft Sans Serif"/>
              </a:rPr>
              <a:t>во</a:t>
            </a:r>
            <a:r>
              <a:rPr dirty="0" sz="1800" spc="-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10">
                <a:solidFill>
                  <a:srgbClr val="262626"/>
                </a:solidFill>
                <a:latin typeface="Microsoft Sans Serif"/>
                <a:cs typeface="Microsoft Sans Serif"/>
              </a:rPr>
              <a:t>время</a:t>
            </a:r>
            <a:r>
              <a:rPr dirty="0" sz="1800" spc="-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5">
                <a:solidFill>
                  <a:srgbClr val="262626"/>
                </a:solidFill>
                <a:latin typeface="Microsoft Sans Serif"/>
                <a:cs typeface="Microsoft Sans Serif"/>
              </a:rPr>
              <a:t>культпохода</a:t>
            </a:r>
            <a:r>
              <a:rPr dirty="0" sz="1800" spc="-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является</a:t>
            </a:r>
            <a:endParaRPr sz="1800">
              <a:latin typeface="Microsoft Sans Serif"/>
              <a:cs typeface="Microsoft Sans Serif"/>
            </a:endParaRPr>
          </a:p>
          <a:p>
            <a:pPr marL="1201420" marR="700405" indent="-650875">
              <a:lnSpc>
                <a:spcPts val="3290"/>
              </a:lnSpc>
              <a:spcBef>
                <a:spcPts val="200"/>
              </a:spcBef>
            </a:pPr>
            <a:r>
              <a:rPr dirty="0" sz="1800" spc="-40" i="1">
                <a:solidFill>
                  <a:srgbClr val="262626"/>
                </a:solidFill>
                <a:latin typeface="Arial"/>
                <a:cs typeface="Arial"/>
              </a:rPr>
              <a:t>пр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20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д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125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1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15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8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10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20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а 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15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10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увлекательной</a:t>
            </a:r>
            <a:endParaRPr sz="1800">
              <a:latin typeface="Arial"/>
              <a:cs typeface="Arial"/>
            </a:endParaRPr>
          </a:p>
          <a:p>
            <a:pPr marL="515620" marR="665480" indent="277495">
              <a:lnSpc>
                <a:spcPts val="3190"/>
              </a:lnSpc>
              <a:spcBef>
                <a:spcPts val="5"/>
              </a:spcBef>
            </a:pP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ин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те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10" i="1">
                <a:solidFill>
                  <a:srgbClr val="262626"/>
                </a:solidFill>
                <a:latin typeface="Arial"/>
                <a:cs typeface="Arial"/>
              </a:rPr>
              <a:t>а</a:t>
            </a:r>
            <a:r>
              <a:rPr dirty="0" sz="180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40" i="1">
                <a:solidFill>
                  <a:srgbClr val="262626"/>
                </a:solidFill>
                <a:latin typeface="Arial"/>
                <a:cs typeface="Arial"/>
              </a:rPr>
              <a:t>тив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й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245" i="1">
                <a:solidFill>
                  <a:srgbClr val="262626"/>
                </a:solidFill>
                <a:latin typeface="Arial"/>
                <a:cs typeface="Arial"/>
              </a:rPr>
              <a:t>ф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ме 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по</a:t>
            </a:r>
            <a:r>
              <a:rPr dirty="0" sz="1800" spc="-8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д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195" i="1">
                <a:solidFill>
                  <a:srgbClr val="262626"/>
                </a:solidFill>
                <a:latin typeface="Arial"/>
                <a:cs typeface="Arial"/>
              </a:rPr>
              <a:t>г</a:t>
            </a:r>
            <a:r>
              <a:rPr dirty="0" sz="1800" spc="-125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55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8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м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а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з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а</a:t>
            </a:r>
            <a:r>
              <a:rPr dirty="0" sz="1800" spc="-45" i="1">
                <a:solidFill>
                  <a:srgbClr val="262626"/>
                </a:solidFill>
                <a:latin typeface="Arial"/>
                <a:cs typeface="Arial"/>
              </a:rPr>
              <a:t>ч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я</a:t>
            </a:r>
            <a:r>
              <a:rPr dirty="0" sz="1800" spc="-15" i="1">
                <a:solidFill>
                  <a:srgbClr val="262626"/>
                </a:solidFill>
                <a:latin typeface="Arial Nova"/>
                <a:cs typeface="Arial Nova"/>
              </a:rPr>
              <a:t>.</a:t>
            </a:r>
            <a:endParaRPr sz="1800">
              <a:latin typeface="Arial Nova"/>
              <a:cs typeface="Arial Nov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49656" y="388136"/>
            <a:ext cx="5410835" cy="6290945"/>
            <a:chOff x="6549656" y="388136"/>
            <a:chExt cx="5410835" cy="629094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2392" y="792479"/>
              <a:ext cx="512064" cy="29260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719943" y="6617857"/>
              <a:ext cx="240029" cy="60960"/>
            </a:xfrm>
            <a:custGeom>
              <a:avLst/>
              <a:gdLst/>
              <a:ahLst/>
              <a:cxnLst/>
              <a:rect l="l" t="t" r="r" b="b"/>
              <a:pathLst>
                <a:path w="240029" h="60959">
                  <a:moveTo>
                    <a:pt x="240000" y="0"/>
                  </a:moveTo>
                  <a:lnTo>
                    <a:pt x="0" y="0"/>
                  </a:lnTo>
                  <a:lnTo>
                    <a:pt x="0" y="60958"/>
                  </a:lnTo>
                  <a:lnTo>
                    <a:pt x="240000" y="60958"/>
                  </a:lnTo>
                  <a:lnTo>
                    <a:pt x="24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549656" y="454051"/>
              <a:ext cx="5003165" cy="0"/>
            </a:xfrm>
            <a:custGeom>
              <a:avLst/>
              <a:gdLst/>
              <a:ahLst/>
              <a:cxnLst/>
              <a:rect l="l" t="t" r="r" b="b"/>
              <a:pathLst>
                <a:path w="5003165" h="0">
                  <a:moveTo>
                    <a:pt x="5002955" y="0"/>
                  </a:moveTo>
                  <a:lnTo>
                    <a:pt x="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552611" y="391311"/>
              <a:ext cx="125730" cy="125730"/>
            </a:xfrm>
            <a:custGeom>
              <a:avLst/>
              <a:gdLst/>
              <a:ahLst/>
              <a:cxnLst/>
              <a:rect l="l" t="t" r="r" b="b"/>
              <a:pathLst>
                <a:path w="125729" h="125729">
                  <a:moveTo>
                    <a:pt x="0" y="0"/>
                  </a:moveTo>
                  <a:lnTo>
                    <a:pt x="125481" y="0"/>
                  </a:lnTo>
                  <a:lnTo>
                    <a:pt x="125481" y="125481"/>
                  </a:lnTo>
                  <a:lnTo>
                    <a:pt x="0" y="1254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1721696" y="6298234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04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1045" y="4960727"/>
            <a:ext cx="2510790" cy="1509395"/>
            <a:chOff x="2911045" y="4960727"/>
            <a:chExt cx="2510790" cy="1509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9339" y="4960727"/>
              <a:ext cx="1492500" cy="1492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1045" y="4977161"/>
              <a:ext cx="1492500" cy="14924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784624" y="0"/>
            <a:ext cx="5407660" cy="6858000"/>
            <a:chOff x="6784624" y="0"/>
            <a:chExt cx="5407660" cy="6858000"/>
          </a:xfrm>
        </p:grpSpPr>
        <p:sp>
          <p:nvSpPr>
            <p:cNvPr id="6" name="object 6"/>
            <p:cNvSpPr/>
            <p:nvPr/>
          </p:nvSpPr>
          <p:spPr>
            <a:xfrm>
              <a:off x="6784624" y="0"/>
              <a:ext cx="5407660" cy="6858000"/>
            </a:xfrm>
            <a:custGeom>
              <a:avLst/>
              <a:gdLst/>
              <a:ahLst/>
              <a:cxnLst/>
              <a:rect l="l" t="t" r="r" b="b"/>
              <a:pathLst>
                <a:path w="5407659" h="6858000">
                  <a:moveTo>
                    <a:pt x="540737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407376" y="6857999"/>
                  </a:lnTo>
                  <a:lnTo>
                    <a:pt x="5407376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3344" y="502919"/>
              <a:ext cx="5245608" cy="61874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53994" y="912421"/>
              <a:ext cx="4308475" cy="5243830"/>
            </a:xfrm>
            <a:custGeom>
              <a:avLst/>
              <a:gdLst/>
              <a:ahLst/>
              <a:cxnLst/>
              <a:rect l="l" t="t" r="r" b="b"/>
              <a:pathLst>
                <a:path w="4308475" h="5243830">
                  <a:moveTo>
                    <a:pt x="4308036" y="0"/>
                  </a:moveTo>
                  <a:lnTo>
                    <a:pt x="0" y="0"/>
                  </a:lnTo>
                  <a:lnTo>
                    <a:pt x="0" y="5243464"/>
                  </a:lnTo>
                  <a:lnTo>
                    <a:pt x="4308036" y="5243464"/>
                  </a:lnTo>
                  <a:lnTo>
                    <a:pt x="4308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6244" y="442976"/>
            <a:ext cx="288480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35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700" spc="-85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700" spc="-8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2700" spc="-200" b="1">
                <a:solidFill>
                  <a:srgbClr val="8057E8"/>
                </a:solidFill>
                <a:latin typeface="Arial"/>
                <a:cs typeface="Arial"/>
              </a:rPr>
              <a:t>ь</a:t>
            </a:r>
            <a:r>
              <a:rPr dirty="0" sz="2700" spc="10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700" spc="-12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700" spc="-7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700" spc="-45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r>
              <a:rPr dirty="0" sz="2700" spc="-200" b="1">
                <a:solidFill>
                  <a:srgbClr val="8057E8"/>
                </a:solidFill>
                <a:latin typeface="Arial"/>
                <a:cs typeface="Arial"/>
              </a:rPr>
              <a:t>ы</a:t>
            </a:r>
            <a:r>
              <a:rPr dirty="0" sz="2700" spc="-10" b="1">
                <a:solidFill>
                  <a:srgbClr val="8057E8"/>
                </a:solidFill>
                <a:latin typeface="Arial"/>
                <a:cs typeface="Arial"/>
              </a:rPr>
              <a:t>й</a:t>
            </a:r>
            <a:r>
              <a:rPr dirty="0" sz="2700" spc="-145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700" spc="18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700" spc="-8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2700" spc="-12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700" spc="-40" b="1">
                <a:solidFill>
                  <a:srgbClr val="8057E8"/>
                </a:solidFill>
                <a:latin typeface="Arial"/>
                <a:cs typeface="Arial"/>
              </a:rPr>
              <a:t>б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244" y="1044955"/>
            <a:ext cx="5241925" cy="356742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356870">
              <a:lnSpc>
                <a:spcPct val="151100"/>
              </a:lnSpc>
              <a:spcBef>
                <a:spcPts val="125"/>
              </a:spcBef>
            </a:pPr>
            <a:r>
              <a:rPr dirty="0" sz="1800" spc="-10">
                <a:latin typeface="Microsoft Sans Serif"/>
                <a:cs typeface="Microsoft Sans Serif"/>
              </a:rPr>
              <a:t>Посещение </a:t>
            </a:r>
            <a:r>
              <a:rPr dirty="0" sz="1800" spc="15">
                <a:latin typeface="Microsoft Sans Serif"/>
                <a:cs typeface="Microsoft Sans Serif"/>
              </a:rPr>
              <a:t>учреждений </a:t>
            </a:r>
            <a:r>
              <a:rPr dirty="0" sz="1800" spc="-10">
                <a:latin typeface="Microsoft Sans Serif"/>
                <a:cs typeface="Microsoft Sans Serif"/>
              </a:rPr>
              <a:t>культуры </a:t>
            </a:r>
            <a:r>
              <a:rPr dirty="0" sz="1800" spc="-25">
                <a:latin typeface="Microsoft Sans Serif"/>
                <a:cs typeface="Microsoft Sans Serif"/>
              </a:rPr>
              <a:t>дают </a:t>
            </a:r>
            <a:r>
              <a:rPr dirty="0" sz="1800" spc="-20">
                <a:latin typeface="Microsoft Sans Serif"/>
                <a:cs typeface="Microsoft Sans Serif"/>
              </a:rPr>
              <a:t> </a:t>
            </a:r>
            <a:r>
              <a:rPr dirty="0" sz="1800" spc="-15" i="1">
                <a:latin typeface="Arial"/>
                <a:cs typeface="Arial"/>
              </a:rPr>
              <a:t>дополнительные</a:t>
            </a:r>
            <a:r>
              <a:rPr dirty="0" sz="1800" spc="-10" i="1">
                <a:latin typeface="Arial"/>
                <a:cs typeface="Arial"/>
              </a:rPr>
              <a:t> </a:t>
            </a:r>
            <a:r>
              <a:rPr dirty="0" sz="1800" spc="15" i="1">
                <a:latin typeface="Arial"/>
                <a:cs typeface="Arial"/>
              </a:rPr>
              <a:t>возможности </a:t>
            </a:r>
            <a:r>
              <a:rPr dirty="0" sz="1800" spc="-15" i="1">
                <a:latin typeface="Arial"/>
                <a:cs typeface="Arial"/>
              </a:rPr>
              <a:t>получения </a:t>
            </a:r>
            <a:r>
              <a:rPr dirty="0" sz="1800" spc="-10" i="1">
                <a:latin typeface="Arial"/>
                <a:cs typeface="Arial"/>
              </a:rPr>
              <a:t> </a:t>
            </a:r>
            <a:r>
              <a:rPr dirty="0" sz="1800" spc="-5" i="1">
                <a:latin typeface="Arial"/>
                <a:cs typeface="Arial"/>
              </a:rPr>
              <a:t>уникальных</a:t>
            </a:r>
            <a:r>
              <a:rPr dirty="0" sz="1800" spc="-95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знаний</a:t>
            </a:r>
            <a:r>
              <a:rPr dirty="0" sz="1800" spc="-85" i="1">
                <a:latin typeface="Arial"/>
                <a:cs typeface="Arial"/>
              </a:rPr>
              <a:t> </a:t>
            </a:r>
            <a:r>
              <a:rPr dirty="0" sz="1800" spc="30">
                <a:latin typeface="Microsoft Sans Serif"/>
                <a:cs typeface="Microsoft Sans Serif"/>
              </a:rPr>
              <a:t>по</a:t>
            </a:r>
            <a:r>
              <a:rPr dirty="0" sz="1800" spc="-70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разным</a:t>
            </a:r>
            <a:r>
              <a:rPr dirty="0" sz="1800" spc="-70">
                <a:latin typeface="Microsoft Sans Serif"/>
                <a:cs typeface="Microsoft Sans Serif"/>
              </a:rPr>
              <a:t> </a:t>
            </a:r>
            <a:r>
              <a:rPr dirty="0" sz="1800" spc="5">
                <a:latin typeface="Microsoft Sans Serif"/>
                <a:cs typeface="Microsoft Sans Serif"/>
              </a:rPr>
              <a:t>направлениям </a:t>
            </a:r>
            <a:r>
              <a:rPr dirty="0" sz="1800" spc="-46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культуры</a:t>
            </a:r>
            <a:r>
              <a:rPr dirty="0" sz="1800" spc="-70">
                <a:latin typeface="Microsoft Sans Serif"/>
                <a:cs typeface="Microsoft Sans Serif"/>
              </a:rPr>
              <a:t> </a:t>
            </a:r>
            <a:r>
              <a:rPr dirty="0" sz="1800" spc="50">
                <a:latin typeface="Microsoft Sans Serif"/>
                <a:cs typeface="Microsoft Sans Serif"/>
              </a:rPr>
              <a:t>и</a:t>
            </a:r>
            <a:r>
              <a:rPr dirty="0" sz="1800" spc="-65">
                <a:latin typeface="Microsoft Sans Serif"/>
                <a:cs typeface="Microsoft Sans Serif"/>
              </a:rPr>
              <a:t> </a:t>
            </a:r>
            <a:r>
              <a:rPr dirty="0" sz="1800" spc="-30">
                <a:latin typeface="Microsoft Sans Serif"/>
                <a:cs typeface="Microsoft Sans Serif"/>
              </a:rPr>
              <a:t>искусства</a:t>
            </a:r>
            <a:r>
              <a:rPr dirty="0" sz="1800" spc="-30">
                <a:latin typeface="Arial Narrow"/>
                <a:cs typeface="Arial Narrow"/>
              </a:rPr>
              <a:t>.</a:t>
            </a:r>
            <a:endParaRPr sz="1800">
              <a:latin typeface="Arial Narrow"/>
              <a:cs typeface="Arial Narrow"/>
            </a:endParaRPr>
          </a:p>
          <a:p>
            <a:pPr marL="12700" marR="5080">
              <a:lnSpc>
                <a:spcPct val="151100"/>
              </a:lnSpc>
              <a:spcBef>
                <a:spcPts val="1750"/>
              </a:spcBef>
            </a:pPr>
            <a:r>
              <a:rPr dirty="0" sz="1800" spc="-20">
                <a:latin typeface="Microsoft Sans Serif"/>
                <a:cs typeface="Microsoft Sans Serif"/>
              </a:rPr>
              <a:t>Культурный </a:t>
            </a:r>
            <a:r>
              <a:rPr dirty="0" sz="1800" spc="5">
                <a:latin typeface="Microsoft Sans Serif"/>
                <a:cs typeface="Microsoft Sans Serif"/>
              </a:rPr>
              <a:t>клуб </a:t>
            </a:r>
            <a:r>
              <a:rPr dirty="0" sz="1800" spc="-5">
                <a:latin typeface="Microsoft Sans Serif"/>
                <a:cs typeface="Microsoft Sans Serif"/>
              </a:rPr>
              <a:t>может </a:t>
            </a:r>
            <a:r>
              <a:rPr dirty="0" sz="1800" spc="-20">
                <a:latin typeface="Microsoft Sans Serif"/>
                <a:cs typeface="Microsoft Sans Serif"/>
              </a:rPr>
              <a:t>базироваться </a:t>
            </a:r>
            <a:r>
              <a:rPr dirty="0" sz="1800" spc="25">
                <a:latin typeface="Microsoft Sans Serif"/>
                <a:cs typeface="Microsoft Sans Serif"/>
              </a:rPr>
              <a:t>в </a:t>
            </a:r>
            <a:r>
              <a:rPr dirty="0" sz="1800" spc="30">
                <a:latin typeface="Microsoft Sans Serif"/>
                <a:cs typeface="Microsoft Sans Serif"/>
              </a:rPr>
              <a:t>любом </a:t>
            </a:r>
            <a:r>
              <a:rPr dirty="0" sz="1800" spc="35">
                <a:latin typeface="Microsoft Sans Serif"/>
                <a:cs typeface="Microsoft Sans Serif"/>
              </a:rPr>
              <a:t> </a:t>
            </a:r>
            <a:r>
              <a:rPr dirty="0" sz="1800" spc="15">
                <a:latin typeface="Microsoft Sans Serif"/>
                <a:cs typeface="Microsoft Sans Serif"/>
              </a:rPr>
              <a:t>учреждении</a:t>
            </a:r>
            <a:r>
              <a:rPr dirty="0" sz="1800" spc="-7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культуры</a:t>
            </a:r>
            <a:r>
              <a:rPr dirty="0" sz="1800" spc="-65">
                <a:latin typeface="Microsoft Sans Serif"/>
                <a:cs typeface="Microsoft Sans Serif"/>
              </a:rPr>
              <a:t> </a:t>
            </a:r>
            <a:r>
              <a:rPr dirty="0" sz="1800" spc="40">
                <a:latin typeface="Microsoft Sans Serif"/>
                <a:cs typeface="Microsoft Sans Serif"/>
              </a:rPr>
              <a:t>или</a:t>
            </a:r>
            <a:r>
              <a:rPr dirty="0" sz="1800" spc="-65">
                <a:latin typeface="Microsoft Sans Serif"/>
                <a:cs typeface="Microsoft Sans Serif"/>
              </a:rPr>
              <a:t> </a:t>
            </a:r>
            <a:r>
              <a:rPr dirty="0" sz="1800" spc="5">
                <a:latin typeface="Microsoft Sans Serif"/>
                <a:cs typeface="Microsoft Sans Serif"/>
              </a:rPr>
              <a:t>школе</a:t>
            </a:r>
            <a:r>
              <a:rPr dirty="0" sz="1800" spc="-75">
                <a:latin typeface="Microsoft Sans Serif"/>
                <a:cs typeface="Microsoft Sans Serif"/>
              </a:rPr>
              <a:t> </a:t>
            </a:r>
            <a:r>
              <a:rPr dirty="0" sz="1800" spc="45">
                <a:latin typeface="Arial Narrow"/>
                <a:cs typeface="Arial Narrow"/>
              </a:rPr>
              <a:t>(</a:t>
            </a:r>
            <a:r>
              <a:rPr dirty="0" sz="1800" spc="45">
                <a:latin typeface="Microsoft Sans Serif"/>
                <a:cs typeface="Microsoft Sans Serif"/>
              </a:rPr>
              <a:t>в</a:t>
            </a:r>
            <a:r>
              <a:rPr dirty="0" sz="1800" spc="-6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зависимости </a:t>
            </a:r>
            <a:r>
              <a:rPr dirty="0" sz="1800" spc="-459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от ресурсной обеспеченности </a:t>
            </a:r>
            <a:r>
              <a:rPr dirty="0" sz="1800" spc="15">
                <a:latin typeface="Microsoft Sans Serif"/>
                <a:cs typeface="Microsoft Sans Serif"/>
              </a:rPr>
              <a:t>той </a:t>
            </a:r>
            <a:r>
              <a:rPr dirty="0" sz="1800" spc="40">
                <a:latin typeface="Microsoft Sans Serif"/>
                <a:cs typeface="Microsoft Sans Serif"/>
              </a:rPr>
              <a:t>или </a:t>
            </a:r>
            <a:r>
              <a:rPr dirty="0" sz="1800" spc="45">
                <a:latin typeface="Microsoft Sans Serif"/>
                <a:cs typeface="Microsoft Sans Serif"/>
              </a:rPr>
              <a:t>иной </a:t>
            </a:r>
            <a:r>
              <a:rPr dirty="0" sz="1800" spc="50">
                <a:latin typeface="Microsoft Sans Serif"/>
                <a:cs typeface="Microsoft Sans Serif"/>
              </a:rPr>
              <a:t> </a:t>
            </a:r>
            <a:r>
              <a:rPr dirty="0" sz="1800" spc="25">
                <a:latin typeface="Microsoft Sans Serif"/>
                <a:cs typeface="Microsoft Sans Serif"/>
              </a:rPr>
              <a:t>территории</a:t>
            </a:r>
            <a:r>
              <a:rPr dirty="0" sz="1800" spc="25">
                <a:latin typeface="Arial Narrow"/>
                <a:cs typeface="Arial Narrow"/>
              </a:rPr>
              <a:t>).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53994" y="912421"/>
            <a:ext cx="4308475" cy="5243830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algn="ctr" marL="379730" marR="529590" indent="1270">
              <a:lnSpc>
                <a:spcPct val="150000"/>
              </a:lnSpc>
            </a:pPr>
            <a:r>
              <a:rPr dirty="0" sz="1800" spc="180">
                <a:solidFill>
                  <a:srgbClr val="262626"/>
                </a:solidFill>
                <a:latin typeface="Arial Narrow"/>
                <a:cs typeface="Arial Narrow"/>
              </a:rPr>
              <a:t>Разработанные </a:t>
            </a:r>
            <a:r>
              <a:rPr dirty="0" sz="1800" spc="210">
                <a:solidFill>
                  <a:srgbClr val="262626"/>
                </a:solidFill>
                <a:latin typeface="Arial Narrow"/>
                <a:cs typeface="Arial Narrow"/>
              </a:rPr>
              <a:t>методические </a:t>
            </a:r>
            <a:r>
              <a:rPr dirty="0" sz="1800" spc="215">
                <a:solidFill>
                  <a:srgbClr val="262626"/>
                </a:solidFill>
                <a:latin typeface="Arial Narrow"/>
                <a:cs typeface="Arial Narrow"/>
              </a:rPr>
              <a:t> </a:t>
            </a:r>
            <a:r>
              <a:rPr dirty="0" sz="1800" spc="220">
                <a:solidFill>
                  <a:srgbClr val="262626"/>
                </a:solidFill>
                <a:latin typeface="Arial Narrow"/>
                <a:cs typeface="Arial Narrow"/>
              </a:rPr>
              <a:t>рекомендации </a:t>
            </a:r>
            <a:r>
              <a:rPr dirty="0" sz="1800" spc="-25">
                <a:solidFill>
                  <a:srgbClr val="262626"/>
                </a:solidFill>
                <a:latin typeface="Microsoft Sans Serif"/>
                <a:cs typeface="Microsoft Sans Serif"/>
              </a:rPr>
              <a:t>дают 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40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з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м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245" i="1">
                <a:solidFill>
                  <a:srgbClr val="262626"/>
                </a:solidFill>
                <a:latin typeface="Arial"/>
                <a:cs typeface="Arial"/>
              </a:rPr>
              <a:t>ж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45" i="1">
                <a:solidFill>
                  <a:srgbClr val="262626"/>
                </a:solidFill>
                <a:latin typeface="Arial"/>
                <a:cs typeface="Arial"/>
              </a:rPr>
              <a:t>ь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л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ю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б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м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у 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а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б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8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8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12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л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ь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ры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45" i="1">
                <a:solidFill>
                  <a:srgbClr val="262626"/>
                </a:solidFill>
                <a:latin typeface="Arial"/>
                <a:cs typeface="Arial"/>
              </a:rPr>
              <a:t>ч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л</a:t>
            </a:r>
            <a:r>
              <a:rPr dirty="0" sz="1800" spc="-20" i="1">
                <a:solidFill>
                  <a:srgbClr val="262626"/>
                </a:solidFill>
                <a:latin typeface="Arial"/>
                <a:cs typeface="Arial"/>
              </a:rPr>
              <a:t>ю  </a:t>
            </a:r>
            <a:r>
              <a:rPr dirty="0" sz="1800" spc="-40" i="1">
                <a:solidFill>
                  <a:srgbClr val="262626"/>
                </a:solidFill>
                <a:latin typeface="Arial"/>
                <a:cs typeface="Arial"/>
              </a:rPr>
              <a:t>пр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20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д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45" i="1">
                <a:solidFill>
                  <a:srgbClr val="262626"/>
                </a:solidFill>
                <a:latin typeface="Arial"/>
                <a:cs typeface="Arial"/>
              </a:rPr>
              <a:t>ь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130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5" i="1">
                <a:solidFill>
                  <a:srgbClr val="262626"/>
                </a:solidFill>
                <a:latin typeface="Arial"/>
                <a:cs typeface="Arial"/>
              </a:rPr>
              <a:t>н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ы</a:t>
            </a:r>
            <a:r>
              <a:rPr dirty="0" sz="1800" spc="-125" i="1">
                <a:solidFill>
                  <a:srgbClr val="262626"/>
                </a:solidFill>
                <a:latin typeface="Arial"/>
                <a:cs typeface="Arial"/>
              </a:rPr>
              <a:t>е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35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и</a:t>
            </a:r>
            <a:r>
              <a:rPr dirty="0" sz="1800" spc="-9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25" i="1">
                <a:solidFill>
                  <a:srgbClr val="262626"/>
                </a:solidFill>
                <a:latin typeface="Arial"/>
                <a:cs typeface="Arial"/>
              </a:rPr>
              <a:t>по  </a:t>
            </a:r>
            <a:r>
              <a:rPr dirty="0" sz="1800" spc="10" i="1">
                <a:solidFill>
                  <a:srgbClr val="262626"/>
                </a:solidFill>
                <a:latin typeface="Arial Nova"/>
                <a:cs typeface="Arial Nova"/>
              </a:rPr>
              <a:t>7</a:t>
            </a:r>
            <a:r>
              <a:rPr dirty="0" sz="1800" spc="-90" i="1">
                <a:solidFill>
                  <a:srgbClr val="262626"/>
                </a:solidFill>
                <a:latin typeface="Arial Nova"/>
                <a:cs typeface="Arial Nova"/>
              </a:rPr>
              <a:t> </a:t>
            </a:r>
            <a:r>
              <a:rPr dirty="0" sz="1800" spc="-55" i="1">
                <a:solidFill>
                  <a:srgbClr val="262626"/>
                </a:solidFill>
                <a:latin typeface="Arial"/>
                <a:cs typeface="Arial"/>
              </a:rPr>
              <a:t>направлениям</a:t>
            </a:r>
            <a:r>
              <a:rPr dirty="0" sz="1800" spc="-55" i="1">
                <a:solidFill>
                  <a:srgbClr val="262626"/>
                </a:solidFill>
                <a:latin typeface="Arial Nova"/>
                <a:cs typeface="Arial Nova"/>
              </a:rPr>
              <a:t>.</a:t>
            </a:r>
            <a:endParaRPr sz="1800">
              <a:latin typeface="Arial Nova"/>
              <a:cs typeface="Arial Nov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49656" y="388136"/>
            <a:ext cx="5429885" cy="6290945"/>
            <a:chOff x="6549656" y="388136"/>
            <a:chExt cx="5429885" cy="62909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2392" y="792479"/>
              <a:ext cx="512064" cy="2926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739019" y="6617857"/>
              <a:ext cx="240029" cy="60960"/>
            </a:xfrm>
            <a:custGeom>
              <a:avLst/>
              <a:gdLst/>
              <a:ahLst/>
              <a:cxnLst/>
              <a:rect l="l" t="t" r="r" b="b"/>
              <a:pathLst>
                <a:path w="240029" h="60959">
                  <a:moveTo>
                    <a:pt x="239999" y="0"/>
                  </a:moveTo>
                  <a:lnTo>
                    <a:pt x="0" y="0"/>
                  </a:lnTo>
                  <a:lnTo>
                    <a:pt x="0" y="60958"/>
                  </a:lnTo>
                  <a:lnTo>
                    <a:pt x="239999" y="60958"/>
                  </a:lnTo>
                  <a:lnTo>
                    <a:pt x="239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549656" y="454051"/>
              <a:ext cx="5003165" cy="0"/>
            </a:xfrm>
            <a:custGeom>
              <a:avLst/>
              <a:gdLst/>
              <a:ahLst/>
              <a:cxnLst/>
              <a:rect l="l" t="t" r="r" b="b"/>
              <a:pathLst>
                <a:path w="5003165" h="0">
                  <a:moveTo>
                    <a:pt x="5002955" y="0"/>
                  </a:moveTo>
                  <a:lnTo>
                    <a:pt x="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552611" y="391311"/>
              <a:ext cx="125730" cy="125730"/>
            </a:xfrm>
            <a:custGeom>
              <a:avLst/>
              <a:gdLst/>
              <a:ahLst/>
              <a:cxnLst/>
              <a:rect l="l" t="t" r="r" b="b"/>
              <a:pathLst>
                <a:path w="125729" h="125729">
                  <a:moveTo>
                    <a:pt x="0" y="0"/>
                  </a:moveTo>
                  <a:lnTo>
                    <a:pt x="125481" y="0"/>
                  </a:lnTo>
                  <a:lnTo>
                    <a:pt x="125481" y="125481"/>
                  </a:lnTo>
                  <a:lnTo>
                    <a:pt x="0" y="1254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529968" y="4960727"/>
            <a:ext cx="2736850" cy="1509395"/>
            <a:chOff x="529968" y="4960727"/>
            <a:chExt cx="2736850" cy="150939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4253" y="4960727"/>
              <a:ext cx="1492498" cy="14924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968" y="4977161"/>
              <a:ext cx="1492499" cy="14924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1740771" y="6298234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05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84624" y="0"/>
            <a:ext cx="5407660" cy="6858000"/>
            <a:chOff x="6784624" y="0"/>
            <a:chExt cx="5407660" cy="6858000"/>
          </a:xfrm>
        </p:grpSpPr>
        <p:sp>
          <p:nvSpPr>
            <p:cNvPr id="3" name="object 3"/>
            <p:cNvSpPr/>
            <p:nvPr/>
          </p:nvSpPr>
          <p:spPr>
            <a:xfrm>
              <a:off x="6784624" y="0"/>
              <a:ext cx="5407660" cy="6858000"/>
            </a:xfrm>
            <a:custGeom>
              <a:avLst/>
              <a:gdLst/>
              <a:ahLst/>
              <a:cxnLst/>
              <a:rect l="l" t="t" r="r" b="b"/>
              <a:pathLst>
                <a:path w="5407659" h="6858000">
                  <a:moveTo>
                    <a:pt x="540737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407376" y="6857999"/>
                  </a:lnTo>
                  <a:lnTo>
                    <a:pt x="5407376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3344" y="502919"/>
              <a:ext cx="5245608" cy="61874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53994" y="912421"/>
              <a:ext cx="4308475" cy="5243830"/>
            </a:xfrm>
            <a:custGeom>
              <a:avLst/>
              <a:gdLst/>
              <a:ahLst/>
              <a:cxnLst/>
              <a:rect l="l" t="t" r="r" b="b"/>
              <a:pathLst>
                <a:path w="4308475" h="5243830">
                  <a:moveTo>
                    <a:pt x="4308036" y="0"/>
                  </a:moveTo>
                  <a:lnTo>
                    <a:pt x="0" y="0"/>
                  </a:lnTo>
                  <a:lnTo>
                    <a:pt x="0" y="5243464"/>
                  </a:lnTo>
                  <a:lnTo>
                    <a:pt x="4308036" y="5243464"/>
                  </a:lnTo>
                  <a:lnTo>
                    <a:pt x="4308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6244" y="442976"/>
            <a:ext cx="328231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0" b="1">
                <a:solidFill>
                  <a:srgbClr val="8057E8"/>
                </a:solidFill>
                <a:latin typeface="Arial"/>
                <a:cs typeface="Arial"/>
              </a:rPr>
              <a:t>Ц</a:t>
            </a:r>
            <a:r>
              <a:rPr dirty="0" sz="2700" spc="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700" spc="-290" b="1">
                <a:solidFill>
                  <a:srgbClr val="8057E8"/>
                </a:solidFill>
                <a:latin typeface="Arial"/>
                <a:cs typeface="Arial"/>
              </a:rPr>
              <a:t>ф</a:t>
            </a:r>
            <a:r>
              <a:rPr dirty="0" sz="2700" spc="-7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700" spc="-5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700" spc="-150" b="1">
                <a:solidFill>
                  <a:srgbClr val="8057E8"/>
                </a:solidFill>
                <a:latin typeface="Arial"/>
                <a:cs typeface="Arial"/>
              </a:rPr>
              <a:t>в</a:t>
            </a:r>
            <a:r>
              <a:rPr dirty="0" sz="2700" spc="-8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700" spc="-50" b="1">
                <a:solidFill>
                  <a:srgbClr val="8057E8"/>
                </a:solidFill>
                <a:latin typeface="Arial"/>
                <a:cs typeface="Arial"/>
              </a:rPr>
              <a:t>я</a:t>
            </a:r>
            <a:r>
              <a:rPr dirty="0" sz="2700" spc="-14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700" spc="13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700" spc="-185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700" spc="-8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2700" spc="-200" b="1">
                <a:solidFill>
                  <a:srgbClr val="8057E8"/>
                </a:solidFill>
                <a:latin typeface="Arial"/>
                <a:cs typeface="Arial"/>
              </a:rPr>
              <a:t>ь</a:t>
            </a:r>
            <a:r>
              <a:rPr dirty="0" sz="2700" spc="10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700" spc="-12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700" spc="-7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700" spc="-6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3994" y="912421"/>
            <a:ext cx="4308475" cy="5243830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 marL="509905" marR="541655">
              <a:lnSpc>
                <a:spcPct val="150600"/>
              </a:lnSpc>
              <a:spcBef>
                <a:spcPts val="1620"/>
              </a:spcBef>
            </a:pPr>
            <a:r>
              <a:rPr dirty="0" sz="1800" spc="-165">
                <a:solidFill>
                  <a:srgbClr val="262626"/>
                </a:solidFill>
                <a:latin typeface="Microsoft Sans Serif"/>
                <a:cs typeface="Microsoft Sans Serif"/>
              </a:rPr>
              <a:t>У</a:t>
            </a:r>
            <a:r>
              <a:rPr dirty="0" sz="1800" spc="-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10">
                <a:solidFill>
                  <a:srgbClr val="262626"/>
                </a:solidFill>
                <a:latin typeface="Microsoft Sans Serif"/>
                <a:cs typeface="Microsoft Sans Serif"/>
              </a:rPr>
              <a:t>к</a:t>
            </a:r>
            <a:r>
              <a:rPr dirty="0" sz="1800" spc="-30">
                <a:solidFill>
                  <a:srgbClr val="262626"/>
                </a:solidFill>
                <a:latin typeface="Microsoft Sans Serif"/>
                <a:cs typeface="Microsoft Sans Serif"/>
              </a:rPr>
              <a:t>а</a:t>
            </a:r>
            <a:r>
              <a:rPr dirty="0" sz="1800" spc="15">
                <a:solidFill>
                  <a:srgbClr val="262626"/>
                </a:solidFill>
                <a:latin typeface="Microsoft Sans Serif"/>
                <a:cs typeface="Microsoft Sans Serif"/>
              </a:rPr>
              <a:t>ж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д</a:t>
            </a:r>
            <a:r>
              <a:rPr dirty="0" sz="1800" spc="45">
                <a:solidFill>
                  <a:srgbClr val="262626"/>
                </a:solidFill>
                <a:latin typeface="Microsoft Sans Serif"/>
                <a:cs typeface="Microsoft Sans Serif"/>
              </a:rPr>
              <a:t>о</a:t>
            </a:r>
            <a:r>
              <a:rPr dirty="0" sz="1800" spc="20">
                <a:solidFill>
                  <a:srgbClr val="262626"/>
                </a:solidFill>
                <a:latin typeface="Microsoft Sans Serif"/>
                <a:cs typeface="Microsoft Sans Serif"/>
              </a:rPr>
              <a:t>г</a:t>
            </a:r>
            <a:r>
              <a:rPr dirty="0" sz="1800" spc="45">
                <a:solidFill>
                  <a:srgbClr val="262626"/>
                </a:solidFill>
                <a:latin typeface="Microsoft Sans Serif"/>
                <a:cs typeface="Microsoft Sans Serif"/>
              </a:rPr>
              <a:t>о</a:t>
            </a:r>
            <a:r>
              <a:rPr dirty="0" sz="1800" spc="-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5">
                <a:solidFill>
                  <a:srgbClr val="262626"/>
                </a:solidFill>
                <a:latin typeface="Microsoft Sans Serif"/>
                <a:cs typeface="Microsoft Sans Serif"/>
              </a:rPr>
              <a:t>ш</a:t>
            </a:r>
            <a:r>
              <a:rPr dirty="0" sz="1800" spc="-25">
                <a:solidFill>
                  <a:srgbClr val="262626"/>
                </a:solidFill>
                <a:latin typeface="Microsoft Sans Serif"/>
                <a:cs typeface="Microsoft Sans Serif"/>
              </a:rPr>
              <a:t>к</a:t>
            </a:r>
            <a:r>
              <a:rPr dirty="0" sz="1800" spc="45">
                <a:solidFill>
                  <a:srgbClr val="262626"/>
                </a:solidFill>
                <a:latin typeface="Microsoft Sans Serif"/>
                <a:cs typeface="Microsoft Sans Serif"/>
              </a:rPr>
              <a:t>о</a:t>
            </a:r>
            <a:r>
              <a:rPr dirty="0" sz="1800" spc="20">
                <a:solidFill>
                  <a:srgbClr val="262626"/>
                </a:solidFill>
                <a:latin typeface="Microsoft Sans Serif"/>
                <a:cs typeface="Microsoft Sans Serif"/>
              </a:rPr>
              <a:t>л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ь</a:t>
            </a:r>
            <a:r>
              <a:rPr dirty="0" sz="1800" spc="45">
                <a:solidFill>
                  <a:srgbClr val="262626"/>
                </a:solidFill>
                <a:latin typeface="Microsoft Sans Serif"/>
                <a:cs typeface="Microsoft Sans Serif"/>
              </a:rPr>
              <a:t>н</a:t>
            </a:r>
            <a:r>
              <a:rPr dirty="0" sz="1800" spc="50">
                <a:solidFill>
                  <a:srgbClr val="262626"/>
                </a:solidFill>
                <a:latin typeface="Microsoft Sans Serif"/>
                <a:cs typeface="Microsoft Sans Serif"/>
              </a:rPr>
              <a:t>и</a:t>
            </a:r>
            <a:r>
              <a:rPr dirty="0" sz="1800" spc="10">
                <a:solidFill>
                  <a:srgbClr val="262626"/>
                </a:solidFill>
                <a:latin typeface="Microsoft Sans Serif"/>
                <a:cs typeface="Microsoft Sans Serif"/>
              </a:rPr>
              <a:t>к</a:t>
            </a:r>
            <a:r>
              <a:rPr dirty="0" sz="1800" spc="-85">
                <a:solidFill>
                  <a:srgbClr val="262626"/>
                </a:solidFill>
                <a:latin typeface="Microsoft Sans Serif"/>
                <a:cs typeface="Microsoft Sans Serif"/>
              </a:rPr>
              <a:t>а</a:t>
            </a:r>
            <a:r>
              <a:rPr dirty="0" sz="1800" spc="-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25">
                <a:solidFill>
                  <a:srgbClr val="262626"/>
                </a:solidFill>
                <a:latin typeface="Microsoft Sans Serif"/>
                <a:cs typeface="Microsoft Sans Serif"/>
              </a:rPr>
              <a:t>в</a:t>
            </a:r>
            <a:r>
              <a:rPr dirty="0" sz="1800" spc="-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5">
                <a:solidFill>
                  <a:srgbClr val="262626"/>
                </a:solidFill>
                <a:latin typeface="Microsoft Sans Serif"/>
                <a:cs typeface="Microsoft Sans Serif"/>
              </a:rPr>
              <a:t>с</a:t>
            </a:r>
            <a:r>
              <a:rPr dirty="0" sz="1800" spc="-55">
                <a:solidFill>
                  <a:srgbClr val="262626"/>
                </a:solidFill>
                <a:latin typeface="Microsoft Sans Serif"/>
                <a:cs typeface="Microsoft Sans Serif"/>
              </a:rPr>
              <a:t>т</a:t>
            </a:r>
            <a:r>
              <a:rPr dirty="0" sz="1800" spc="45">
                <a:solidFill>
                  <a:srgbClr val="262626"/>
                </a:solidFill>
                <a:latin typeface="Microsoft Sans Serif"/>
                <a:cs typeface="Microsoft Sans Serif"/>
              </a:rPr>
              <a:t>р</a:t>
            </a:r>
            <a:r>
              <a:rPr dirty="0" sz="1800" spc="-25">
                <a:solidFill>
                  <a:srgbClr val="262626"/>
                </a:solidFill>
                <a:latin typeface="Microsoft Sans Serif"/>
                <a:cs typeface="Microsoft Sans Serif"/>
              </a:rPr>
              <a:t>а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н</a:t>
            </a:r>
            <a:r>
              <a:rPr dirty="0" sz="1800" spc="-10">
                <a:solidFill>
                  <a:srgbClr val="262626"/>
                </a:solidFill>
                <a:latin typeface="Microsoft Sans Serif"/>
                <a:cs typeface="Microsoft Sans Serif"/>
              </a:rPr>
              <a:t>е  </a:t>
            </a:r>
            <a:r>
              <a:rPr dirty="0" sz="1800" spc="-50">
                <a:solidFill>
                  <a:srgbClr val="262626"/>
                </a:solidFill>
                <a:latin typeface="Microsoft Sans Serif"/>
                <a:cs typeface="Microsoft Sans Serif"/>
              </a:rPr>
              <a:t>е</a:t>
            </a:r>
            <a:r>
              <a:rPr dirty="0" sz="1800" spc="-25">
                <a:solidFill>
                  <a:srgbClr val="262626"/>
                </a:solidFill>
                <a:latin typeface="Microsoft Sans Serif"/>
                <a:cs typeface="Microsoft Sans Serif"/>
              </a:rPr>
              <a:t>с</a:t>
            </a:r>
            <a:r>
              <a:rPr dirty="0" sz="1800" spc="-55">
                <a:solidFill>
                  <a:srgbClr val="262626"/>
                </a:solidFill>
                <a:latin typeface="Microsoft Sans Serif"/>
                <a:cs typeface="Microsoft Sans Serif"/>
              </a:rPr>
              <a:t>т</a:t>
            </a:r>
            <a:r>
              <a:rPr dirty="0" sz="1800" spc="-20">
                <a:solidFill>
                  <a:srgbClr val="262626"/>
                </a:solidFill>
                <a:latin typeface="Microsoft Sans Serif"/>
                <a:cs typeface="Microsoft Sans Serif"/>
              </a:rPr>
              <a:t>ь</a:t>
            </a:r>
            <a:r>
              <a:rPr dirty="0" sz="1800" spc="-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д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п</a:t>
            </a:r>
            <a:r>
              <a:rPr dirty="0" sz="1800" spc="-8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55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8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65" i="1">
                <a:solidFill>
                  <a:srgbClr val="262626"/>
                </a:solidFill>
                <a:latin typeface="Arial"/>
                <a:cs typeface="Arial"/>
              </a:rPr>
              <a:t>б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о</a:t>
            </a:r>
            <a:r>
              <a:rPr dirty="0" sz="1800" spc="-195" i="1">
                <a:solidFill>
                  <a:srgbClr val="262626"/>
                </a:solidFill>
                <a:latin typeface="Arial"/>
                <a:cs typeface="Arial"/>
              </a:rPr>
              <a:t>г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а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20" i="1">
                <a:solidFill>
                  <a:srgbClr val="262626"/>
                </a:solidFill>
                <a:latin typeface="Arial"/>
                <a:cs typeface="Arial"/>
              </a:rPr>
              <a:t>в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у 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ро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ий</a:t>
            </a:r>
            <a:r>
              <a:rPr dirty="0" sz="1800" spc="-80" i="1">
                <a:solidFill>
                  <a:srgbClr val="262626"/>
                </a:solidFill>
                <a:latin typeface="Arial"/>
                <a:cs typeface="Arial"/>
              </a:rPr>
              <a:t>с</a:t>
            </a:r>
            <a:r>
              <a:rPr dirty="0" sz="1800" spc="15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ой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800" spc="80" i="1">
                <a:solidFill>
                  <a:srgbClr val="262626"/>
                </a:solidFill>
                <a:latin typeface="Arial"/>
                <a:cs typeface="Arial"/>
              </a:rPr>
              <a:t>к</a:t>
            </a:r>
            <a:r>
              <a:rPr dirty="0" sz="1800" spc="-12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70" i="1">
                <a:solidFill>
                  <a:srgbClr val="262626"/>
                </a:solidFill>
                <a:latin typeface="Arial"/>
                <a:cs typeface="Arial"/>
              </a:rPr>
              <a:t>л</a:t>
            </a:r>
            <a:r>
              <a:rPr dirty="0" sz="1800" spc="-50" i="1">
                <a:solidFill>
                  <a:srgbClr val="262626"/>
                </a:solidFill>
                <a:latin typeface="Arial"/>
                <a:cs typeface="Arial"/>
              </a:rPr>
              <a:t>ь</a:t>
            </a:r>
            <a:r>
              <a:rPr dirty="0" sz="1800" spc="-30" i="1">
                <a:solidFill>
                  <a:srgbClr val="262626"/>
                </a:solidFill>
                <a:latin typeface="Arial"/>
                <a:cs typeface="Arial"/>
              </a:rPr>
              <a:t>т</a:t>
            </a:r>
            <a:r>
              <a:rPr dirty="0" sz="1800" spc="-95" i="1">
                <a:solidFill>
                  <a:srgbClr val="262626"/>
                </a:solidFill>
                <a:latin typeface="Arial"/>
                <a:cs typeface="Arial"/>
              </a:rPr>
              <a:t>у</a:t>
            </a:r>
            <a:r>
              <a:rPr dirty="0" sz="1800" spc="-60" i="1">
                <a:solidFill>
                  <a:srgbClr val="262626"/>
                </a:solidFill>
                <a:latin typeface="Arial"/>
                <a:cs typeface="Arial"/>
              </a:rPr>
              <a:t>ры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549656" y="388136"/>
            <a:ext cx="5429885" cy="6290945"/>
            <a:chOff x="6549656" y="388136"/>
            <a:chExt cx="5429885" cy="62909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2392" y="792479"/>
              <a:ext cx="512064" cy="2926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95727" y="3468913"/>
              <a:ext cx="2185168" cy="21851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739019" y="6617857"/>
              <a:ext cx="240029" cy="60960"/>
            </a:xfrm>
            <a:custGeom>
              <a:avLst/>
              <a:gdLst/>
              <a:ahLst/>
              <a:cxnLst/>
              <a:rect l="l" t="t" r="r" b="b"/>
              <a:pathLst>
                <a:path w="240029" h="60959">
                  <a:moveTo>
                    <a:pt x="239999" y="0"/>
                  </a:moveTo>
                  <a:lnTo>
                    <a:pt x="0" y="0"/>
                  </a:lnTo>
                  <a:lnTo>
                    <a:pt x="0" y="60958"/>
                  </a:lnTo>
                  <a:lnTo>
                    <a:pt x="239999" y="60958"/>
                  </a:lnTo>
                  <a:lnTo>
                    <a:pt x="239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549656" y="454051"/>
              <a:ext cx="5003165" cy="0"/>
            </a:xfrm>
            <a:custGeom>
              <a:avLst/>
              <a:gdLst/>
              <a:ahLst/>
              <a:cxnLst/>
              <a:rect l="l" t="t" r="r" b="b"/>
              <a:pathLst>
                <a:path w="5003165" h="0">
                  <a:moveTo>
                    <a:pt x="5002955" y="0"/>
                  </a:moveTo>
                  <a:lnTo>
                    <a:pt x="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552611" y="391311"/>
              <a:ext cx="125730" cy="125730"/>
            </a:xfrm>
            <a:custGeom>
              <a:avLst/>
              <a:gdLst/>
              <a:ahLst/>
              <a:cxnLst/>
              <a:rect l="l" t="t" r="r" b="b"/>
              <a:pathLst>
                <a:path w="125729" h="125729">
                  <a:moveTo>
                    <a:pt x="0" y="0"/>
                  </a:moveTo>
                  <a:lnTo>
                    <a:pt x="125481" y="0"/>
                  </a:lnTo>
                  <a:lnTo>
                    <a:pt x="125481" y="125481"/>
                  </a:lnTo>
                  <a:lnTo>
                    <a:pt x="0" y="1254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968" y="1242924"/>
            <a:ext cx="5100991" cy="15743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968" y="2934526"/>
            <a:ext cx="5079999" cy="168983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8983" y="4865512"/>
            <a:ext cx="5111977" cy="157714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740771" y="6298234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06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" y="768095"/>
            <a:ext cx="6483350" cy="3423285"/>
            <a:chOff x="137160" y="768095"/>
            <a:chExt cx="6483350" cy="3423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" y="768095"/>
              <a:ext cx="6483095" cy="3422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201" y="1179029"/>
              <a:ext cx="5539105" cy="2475865"/>
            </a:xfrm>
            <a:custGeom>
              <a:avLst/>
              <a:gdLst/>
              <a:ahLst/>
              <a:cxnLst/>
              <a:rect l="l" t="t" r="r" b="b"/>
              <a:pathLst>
                <a:path w="5539105" h="2475865">
                  <a:moveTo>
                    <a:pt x="7200" y="0"/>
                  </a:moveTo>
                  <a:lnTo>
                    <a:pt x="0" y="0"/>
                  </a:lnTo>
                  <a:lnTo>
                    <a:pt x="0" y="2475547"/>
                  </a:lnTo>
                  <a:lnTo>
                    <a:pt x="7200" y="2475547"/>
                  </a:lnTo>
                  <a:lnTo>
                    <a:pt x="7200" y="0"/>
                  </a:lnTo>
                  <a:close/>
                </a:path>
                <a:path w="5539105" h="2475865">
                  <a:moveTo>
                    <a:pt x="147802" y="0"/>
                  </a:moveTo>
                  <a:lnTo>
                    <a:pt x="94957" y="0"/>
                  </a:lnTo>
                  <a:lnTo>
                    <a:pt x="94957" y="2475547"/>
                  </a:lnTo>
                  <a:lnTo>
                    <a:pt x="147802" y="2475547"/>
                  </a:lnTo>
                  <a:lnTo>
                    <a:pt x="147802" y="0"/>
                  </a:lnTo>
                  <a:close/>
                </a:path>
                <a:path w="5539105" h="2475865">
                  <a:moveTo>
                    <a:pt x="5538508" y="0"/>
                  </a:moveTo>
                  <a:lnTo>
                    <a:pt x="1093025" y="0"/>
                  </a:lnTo>
                  <a:lnTo>
                    <a:pt x="1093025" y="2475547"/>
                  </a:lnTo>
                  <a:lnTo>
                    <a:pt x="5538508" y="2475547"/>
                  </a:lnTo>
                  <a:lnTo>
                    <a:pt x="5538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6214" y="1179021"/>
              <a:ext cx="5539105" cy="2475865"/>
            </a:xfrm>
            <a:custGeom>
              <a:avLst/>
              <a:gdLst/>
              <a:ahLst/>
              <a:cxnLst/>
              <a:rect l="l" t="t" r="r" b="b"/>
              <a:pathLst>
                <a:path w="5539105" h="2475865">
                  <a:moveTo>
                    <a:pt x="0" y="0"/>
                  </a:moveTo>
                  <a:lnTo>
                    <a:pt x="5538497" y="0"/>
                  </a:lnTo>
                  <a:lnTo>
                    <a:pt x="5538497" y="2475557"/>
                  </a:lnTo>
                  <a:lnTo>
                    <a:pt x="0" y="24755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0D1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3404" y="1179021"/>
              <a:ext cx="88265" cy="2475865"/>
            </a:xfrm>
            <a:custGeom>
              <a:avLst/>
              <a:gdLst/>
              <a:ahLst/>
              <a:cxnLst/>
              <a:rect l="l" t="t" r="r" b="b"/>
              <a:pathLst>
                <a:path w="88265" h="2475865">
                  <a:moveTo>
                    <a:pt x="87765" y="0"/>
                  </a:moveTo>
                  <a:lnTo>
                    <a:pt x="0" y="0"/>
                  </a:lnTo>
                  <a:lnTo>
                    <a:pt x="0" y="2475558"/>
                  </a:lnTo>
                  <a:lnTo>
                    <a:pt x="87765" y="2475558"/>
                  </a:lnTo>
                  <a:lnTo>
                    <a:pt x="87765" y="0"/>
                  </a:lnTo>
                  <a:close/>
                </a:path>
              </a:pathLst>
            </a:custGeom>
            <a:solidFill>
              <a:srgbClr val="5CA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94010" y="1180076"/>
              <a:ext cx="945515" cy="2475865"/>
            </a:xfrm>
            <a:custGeom>
              <a:avLst/>
              <a:gdLst/>
              <a:ahLst/>
              <a:cxnLst/>
              <a:rect l="l" t="t" r="r" b="b"/>
              <a:pathLst>
                <a:path w="945514" h="2475865">
                  <a:moveTo>
                    <a:pt x="945222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945222" y="2475557"/>
                  </a:lnTo>
                  <a:lnTo>
                    <a:pt x="945222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0344" y="768095"/>
            <a:ext cx="6388608" cy="34229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294240" y="1179021"/>
            <a:ext cx="60325" cy="2475865"/>
          </a:xfrm>
          <a:custGeom>
            <a:avLst/>
            <a:gdLst/>
            <a:ahLst/>
            <a:cxnLst/>
            <a:rect l="l" t="t" r="r" b="b"/>
            <a:pathLst>
              <a:path w="60325" h="2475865">
                <a:moveTo>
                  <a:pt x="0" y="2475556"/>
                </a:moveTo>
                <a:lnTo>
                  <a:pt x="60151" y="2475556"/>
                </a:lnTo>
                <a:lnTo>
                  <a:pt x="60151" y="0"/>
                </a:lnTo>
                <a:lnTo>
                  <a:pt x="0" y="0"/>
                </a:lnTo>
                <a:lnTo>
                  <a:pt x="0" y="2475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6206474" y="1177433"/>
            <a:ext cx="5542915" cy="2479040"/>
            <a:chOff x="6206474" y="1177433"/>
            <a:chExt cx="5542915" cy="2479040"/>
          </a:xfrm>
        </p:grpSpPr>
        <p:sp>
          <p:nvSpPr>
            <p:cNvPr id="11" name="object 11"/>
            <p:cNvSpPr/>
            <p:nvPr/>
          </p:nvSpPr>
          <p:spPr>
            <a:xfrm>
              <a:off x="7299613" y="1179021"/>
              <a:ext cx="4448175" cy="2475865"/>
            </a:xfrm>
            <a:custGeom>
              <a:avLst/>
              <a:gdLst/>
              <a:ahLst/>
              <a:cxnLst/>
              <a:rect l="l" t="t" r="r" b="b"/>
              <a:pathLst>
                <a:path w="4448175" h="2475865">
                  <a:moveTo>
                    <a:pt x="0" y="2475556"/>
                  </a:moveTo>
                  <a:lnTo>
                    <a:pt x="4447886" y="2475556"/>
                  </a:lnTo>
                  <a:lnTo>
                    <a:pt x="4447886" y="0"/>
                  </a:lnTo>
                  <a:lnTo>
                    <a:pt x="0" y="0"/>
                  </a:lnTo>
                  <a:lnTo>
                    <a:pt x="0" y="2475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209003" y="1179021"/>
              <a:ext cx="5539105" cy="2475865"/>
            </a:xfrm>
            <a:custGeom>
              <a:avLst/>
              <a:gdLst/>
              <a:ahLst/>
              <a:cxnLst/>
              <a:rect l="l" t="t" r="r" b="b"/>
              <a:pathLst>
                <a:path w="5539105" h="2475865">
                  <a:moveTo>
                    <a:pt x="0" y="0"/>
                  </a:moveTo>
                  <a:lnTo>
                    <a:pt x="5538497" y="0"/>
                  </a:lnTo>
                  <a:lnTo>
                    <a:pt x="5538497" y="2475557"/>
                  </a:lnTo>
                  <a:lnTo>
                    <a:pt x="0" y="24755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0D1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206474" y="1179019"/>
              <a:ext cx="88265" cy="2475865"/>
            </a:xfrm>
            <a:custGeom>
              <a:avLst/>
              <a:gdLst/>
              <a:ahLst/>
              <a:cxnLst/>
              <a:rect l="l" t="t" r="r" b="b"/>
              <a:pathLst>
                <a:path w="88264" h="2475865">
                  <a:moveTo>
                    <a:pt x="87765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87765" y="2475557"/>
                  </a:lnTo>
                  <a:lnTo>
                    <a:pt x="87765" y="0"/>
                  </a:lnTo>
                  <a:close/>
                </a:path>
              </a:pathLst>
            </a:custGeom>
            <a:solidFill>
              <a:srgbClr val="5CA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354391" y="1179019"/>
              <a:ext cx="945515" cy="2475865"/>
            </a:xfrm>
            <a:custGeom>
              <a:avLst/>
              <a:gdLst/>
              <a:ahLst/>
              <a:cxnLst/>
              <a:rect l="l" t="t" r="r" b="b"/>
              <a:pathLst>
                <a:path w="945515" h="2475865">
                  <a:moveTo>
                    <a:pt x="945221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945221" y="2475557"/>
                  </a:lnTo>
                  <a:lnTo>
                    <a:pt x="945221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0344" y="3380231"/>
            <a:ext cx="6388608" cy="341985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6293972" y="3789555"/>
            <a:ext cx="55244" cy="2475865"/>
          </a:xfrm>
          <a:custGeom>
            <a:avLst/>
            <a:gdLst/>
            <a:ahLst/>
            <a:cxnLst/>
            <a:rect l="l" t="t" r="r" b="b"/>
            <a:pathLst>
              <a:path w="55245" h="2475865">
                <a:moveTo>
                  <a:pt x="0" y="2475556"/>
                </a:moveTo>
                <a:lnTo>
                  <a:pt x="55084" y="2475556"/>
                </a:lnTo>
                <a:lnTo>
                  <a:pt x="55084" y="0"/>
                </a:lnTo>
                <a:lnTo>
                  <a:pt x="0" y="0"/>
                </a:lnTo>
                <a:lnTo>
                  <a:pt x="0" y="2475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6206208" y="3787968"/>
            <a:ext cx="5542915" cy="2487930"/>
            <a:chOff x="6206208" y="3787968"/>
            <a:chExt cx="5542915" cy="2487930"/>
          </a:xfrm>
        </p:grpSpPr>
        <p:sp>
          <p:nvSpPr>
            <p:cNvPr id="18" name="object 18"/>
            <p:cNvSpPr/>
            <p:nvPr/>
          </p:nvSpPr>
          <p:spPr>
            <a:xfrm>
              <a:off x="7294279" y="3789555"/>
              <a:ext cx="4453255" cy="2475865"/>
            </a:xfrm>
            <a:custGeom>
              <a:avLst/>
              <a:gdLst/>
              <a:ahLst/>
              <a:cxnLst/>
              <a:rect l="l" t="t" r="r" b="b"/>
              <a:pathLst>
                <a:path w="4453255" h="2475865">
                  <a:moveTo>
                    <a:pt x="0" y="2475556"/>
                  </a:moveTo>
                  <a:lnTo>
                    <a:pt x="4453220" y="2475556"/>
                  </a:lnTo>
                  <a:lnTo>
                    <a:pt x="4453220" y="0"/>
                  </a:lnTo>
                  <a:lnTo>
                    <a:pt x="0" y="0"/>
                  </a:lnTo>
                  <a:lnTo>
                    <a:pt x="0" y="2475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209003" y="3789555"/>
              <a:ext cx="5539105" cy="2475865"/>
            </a:xfrm>
            <a:custGeom>
              <a:avLst/>
              <a:gdLst/>
              <a:ahLst/>
              <a:cxnLst/>
              <a:rect l="l" t="t" r="r" b="b"/>
              <a:pathLst>
                <a:path w="5539105" h="2475865">
                  <a:moveTo>
                    <a:pt x="0" y="0"/>
                  </a:moveTo>
                  <a:lnTo>
                    <a:pt x="5538497" y="0"/>
                  </a:lnTo>
                  <a:lnTo>
                    <a:pt x="5538497" y="2475557"/>
                  </a:lnTo>
                  <a:lnTo>
                    <a:pt x="0" y="24755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0D1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206208" y="3789554"/>
              <a:ext cx="88265" cy="2475865"/>
            </a:xfrm>
            <a:custGeom>
              <a:avLst/>
              <a:gdLst/>
              <a:ahLst/>
              <a:cxnLst/>
              <a:rect l="l" t="t" r="r" b="b"/>
              <a:pathLst>
                <a:path w="88264" h="2475865">
                  <a:moveTo>
                    <a:pt x="87764" y="0"/>
                  </a:moveTo>
                  <a:lnTo>
                    <a:pt x="0" y="0"/>
                  </a:lnTo>
                  <a:lnTo>
                    <a:pt x="0" y="2475558"/>
                  </a:lnTo>
                  <a:lnTo>
                    <a:pt x="87764" y="2475558"/>
                  </a:lnTo>
                  <a:lnTo>
                    <a:pt x="87764" y="0"/>
                  </a:lnTo>
                  <a:close/>
                </a:path>
              </a:pathLst>
            </a:custGeom>
            <a:solidFill>
              <a:srgbClr val="5CA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349057" y="3800267"/>
              <a:ext cx="945515" cy="2475865"/>
            </a:xfrm>
            <a:custGeom>
              <a:avLst/>
              <a:gdLst/>
              <a:ahLst/>
              <a:cxnLst/>
              <a:rect l="l" t="t" r="r" b="b"/>
              <a:pathLst>
                <a:path w="945515" h="2475865">
                  <a:moveTo>
                    <a:pt x="945221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945221" y="2475557"/>
                  </a:lnTo>
                  <a:lnTo>
                    <a:pt x="945221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207" y="3380231"/>
            <a:ext cx="6483095" cy="341985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49638" y="3789555"/>
            <a:ext cx="7620" cy="2475865"/>
          </a:xfrm>
          <a:custGeom>
            <a:avLst/>
            <a:gdLst/>
            <a:ahLst/>
            <a:cxnLst/>
            <a:rect l="l" t="t" r="r" b="b"/>
            <a:pathLst>
              <a:path w="7620" h="2475865">
                <a:moveTo>
                  <a:pt x="0" y="2475558"/>
                </a:moveTo>
                <a:lnTo>
                  <a:pt x="7360" y="2475558"/>
                </a:lnTo>
                <a:lnTo>
                  <a:pt x="7360" y="0"/>
                </a:lnTo>
                <a:lnTo>
                  <a:pt x="0" y="0"/>
                </a:lnTo>
                <a:lnTo>
                  <a:pt x="0" y="2475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44764" y="3789555"/>
            <a:ext cx="49530" cy="2475865"/>
          </a:xfrm>
          <a:custGeom>
            <a:avLst/>
            <a:gdLst/>
            <a:ahLst/>
            <a:cxnLst/>
            <a:rect l="l" t="t" r="r" b="b"/>
            <a:pathLst>
              <a:path w="49529" h="2475865">
                <a:moveTo>
                  <a:pt x="0" y="2475558"/>
                </a:moveTo>
                <a:lnTo>
                  <a:pt x="49246" y="2475558"/>
                </a:lnTo>
                <a:lnTo>
                  <a:pt x="49246" y="0"/>
                </a:lnTo>
                <a:lnTo>
                  <a:pt x="0" y="0"/>
                </a:lnTo>
                <a:lnTo>
                  <a:pt x="0" y="2475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548051" y="3787968"/>
            <a:ext cx="5542280" cy="2481580"/>
            <a:chOff x="548051" y="3787968"/>
            <a:chExt cx="5542280" cy="2481580"/>
          </a:xfrm>
        </p:grpSpPr>
        <p:sp>
          <p:nvSpPr>
            <p:cNvPr id="26" name="object 26"/>
            <p:cNvSpPr/>
            <p:nvPr/>
          </p:nvSpPr>
          <p:spPr>
            <a:xfrm>
              <a:off x="1639233" y="3789555"/>
              <a:ext cx="4449445" cy="2475865"/>
            </a:xfrm>
            <a:custGeom>
              <a:avLst/>
              <a:gdLst/>
              <a:ahLst/>
              <a:cxnLst/>
              <a:rect l="l" t="t" r="r" b="b"/>
              <a:pathLst>
                <a:path w="4449445" h="2475865">
                  <a:moveTo>
                    <a:pt x="0" y="2475558"/>
                  </a:moveTo>
                  <a:lnTo>
                    <a:pt x="4448902" y="2475558"/>
                  </a:lnTo>
                  <a:lnTo>
                    <a:pt x="4448902" y="0"/>
                  </a:lnTo>
                  <a:lnTo>
                    <a:pt x="0" y="0"/>
                  </a:lnTo>
                  <a:lnTo>
                    <a:pt x="0" y="2475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49638" y="3789555"/>
              <a:ext cx="5539105" cy="2475865"/>
            </a:xfrm>
            <a:custGeom>
              <a:avLst/>
              <a:gdLst/>
              <a:ahLst/>
              <a:cxnLst/>
              <a:rect l="l" t="t" r="r" b="b"/>
              <a:pathLst>
                <a:path w="5539105" h="2475865">
                  <a:moveTo>
                    <a:pt x="0" y="0"/>
                  </a:moveTo>
                  <a:lnTo>
                    <a:pt x="5538497" y="0"/>
                  </a:lnTo>
                  <a:lnTo>
                    <a:pt x="5538497" y="2475558"/>
                  </a:lnTo>
                  <a:lnTo>
                    <a:pt x="0" y="247555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0D1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56999" y="3790985"/>
              <a:ext cx="88265" cy="2475865"/>
            </a:xfrm>
            <a:custGeom>
              <a:avLst/>
              <a:gdLst/>
              <a:ahLst/>
              <a:cxnLst/>
              <a:rect l="l" t="t" r="r" b="b"/>
              <a:pathLst>
                <a:path w="88265" h="2475865">
                  <a:moveTo>
                    <a:pt x="87765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87765" y="2475557"/>
                  </a:lnTo>
                  <a:lnTo>
                    <a:pt x="87765" y="0"/>
                  </a:lnTo>
                  <a:close/>
                </a:path>
              </a:pathLst>
            </a:custGeom>
            <a:solidFill>
              <a:srgbClr val="5CA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4010" y="3793495"/>
              <a:ext cx="945515" cy="2475865"/>
            </a:xfrm>
            <a:custGeom>
              <a:avLst/>
              <a:gdLst/>
              <a:ahLst/>
              <a:cxnLst/>
              <a:rect l="l" t="t" r="r" b="b"/>
              <a:pathLst>
                <a:path w="945514" h="2475865">
                  <a:moveTo>
                    <a:pt x="945222" y="0"/>
                  </a:moveTo>
                  <a:lnTo>
                    <a:pt x="0" y="0"/>
                  </a:lnTo>
                  <a:lnTo>
                    <a:pt x="0" y="2475557"/>
                  </a:lnTo>
                  <a:lnTo>
                    <a:pt x="945222" y="2475557"/>
                  </a:lnTo>
                  <a:lnTo>
                    <a:pt x="945222" y="0"/>
                  </a:lnTo>
                  <a:close/>
                </a:path>
              </a:pathLst>
            </a:custGeom>
            <a:solidFill>
              <a:srgbClr val="8057E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7304" y="4172259"/>
              <a:ext cx="1401602" cy="172710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349057" y="4605020"/>
            <a:ext cx="5398770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202815" marR="1211580">
              <a:lnSpc>
                <a:spcPct val="99400"/>
              </a:lnSpc>
              <a:spcBef>
                <a:spcPts val="110"/>
              </a:spcBef>
            </a:pPr>
            <a:r>
              <a:rPr dirty="0" sz="1800" spc="-50" b="1">
                <a:latin typeface="Arial"/>
                <a:cs typeface="Arial"/>
              </a:rPr>
              <a:t>У</a:t>
            </a:r>
            <a:r>
              <a:rPr dirty="0" sz="1800" spc="-20" b="1">
                <a:latin typeface="Arial"/>
                <a:cs typeface="Arial"/>
              </a:rPr>
              <a:t>р</a:t>
            </a:r>
            <a:r>
              <a:rPr dirty="0" sz="1800" spc="-30" b="1">
                <a:latin typeface="Arial"/>
                <a:cs typeface="Arial"/>
              </a:rPr>
              <a:t>о</a:t>
            </a:r>
            <a:r>
              <a:rPr dirty="0" sz="1800" spc="105" b="1">
                <a:latin typeface="Arial"/>
                <a:cs typeface="Arial"/>
              </a:rPr>
              <a:t>к</a:t>
            </a:r>
            <a:r>
              <a:rPr dirty="0" sz="1800" spc="-5" b="1">
                <a:latin typeface="Arial"/>
                <a:cs typeface="Arial"/>
              </a:rPr>
              <a:t>и</a:t>
            </a:r>
            <a:r>
              <a:rPr dirty="0" sz="1800" spc="-80" b="1">
                <a:latin typeface="Arial"/>
                <a:cs typeface="Arial"/>
              </a:rPr>
              <a:t> </a:t>
            </a:r>
            <a:r>
              <a:rPr dirty="0" sz="1800" spc="105" b="1">
                <a:latin typeface="Arial"/>
                <a:cs typeface="Arial"/>
              </a:rPr>
              <a:t>к</a:t>
            </a:r>
            <a:r>
              <a:rPr dirty="0" sz="1800" spc="-114" b="1">
                <a:latin typeface="Arial"/>
                <a:cs typeface="Arial"/>
              </a:rPr>
              <a:t>у</a:t>
            </a:r>
            <a:r>
              <a:rPr dirty="0" sz="1800" spc="-50" b="1">
                <a:latin typeface="Arial"/>
                <a:cs typeface="Arial"/>
              </a:rPr>
              <a:t>л</a:t>
            </a:r>
            <a:r>
              <a:rPr dirty="0" sz="1800" spc="-120" b="1">
                <a:latin typeface="Arial"/>
                <a:cs typeface="Arial"/>
              </a:rPr>
              <a:t>ь</a:t>
            </a:r>
            <a:r>
              <a:rPr dirty="0" sz="1800" spc="20" b="1">
                <a:latin typeface="Arial"/>
                <a:cs typeface="Arial"/>
              </a:rPr>
              <a:t>т</a:t>
            </a:r>
            <a:r>
              <a:rPr dirty="0" sz="1800" spc="-70" b="1">
                <a:latin typeface="Arial"/>
                <a:cs typeface="Arial"/>
              </a:rPr>
              <a:t>у</a:t>
            </a:r>
            <a:r>
              <a:rPr dirty="0" sz="1800" spc="-30" b="1">
                <a:latin typeface="Arial"/>
                <a:cs typeface="Arial"/>
              </a:rPr>
              <a:t>р</a:t>
            </a:r>
            <a:r>
              <a:rPr dirty="0" sz="1800" spc="-114" b="1">
                <a:latin typeface="Arial"/>
                <a:cs typeface="Arial"/>
              </a:rPr>
              <a:t>ы</a:t>
            </a:r>
            <a:r>
              <a:rPr dirty="0" sz="1800" spc="-75" b="1">
                <a:latin typeface="Arial"/>
                <a:cs typeface="Arial"/>
              </a:rPr>
              <a:t> </a:t>
            </a:r>
            <a:r>
              <a:rPr dirty="0" sz="1800" spc="-55" b="1">
                <a:latin typeface="Arial"/>
                <a:cs typeface="Arial"/>
              </a:rPr>
              <a:t>в  </a:t>
            </a:r>
            <a:r>
              <a:rPr dirty="0" sz="1800" spc="-5" b="1">
                <a:latin typeface="Arial"/>
                <a:cs typeface="Arial"/>
              </a:rPr>
              <a:t>рамках </a:t>
            </a:r>
            <a:r>
              <a:rPr dirty="0" sz="1800" spc="-55" b="1">
                <a:latin typeface="Arial"/>
                <a:cs typeface="Arial"/>
              </a:rPr>
              <a:t>классных </a:t>
            </a:r>
            <a:r>
              <a:rPr dirty="0" sz="1800" spc="-490" b="1">
                <a:latin typeface="Arial"/>
                <a:cs typeface="Arial"/>
              </a:rPr>
              <a:t> </a:t>
            </a:r>
            <a:r>
              <a:rPr dirty="0" sz="1800" spc="-80" b="1">
                <a:latin typeface="Arial"/>
                <a:cs typeface="Arial"/>
              </a:rPr>
              <a:t>часов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4010" y="3982792"/>
            <a:ext cx="5394325" cy="195453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952625">
              <a:lnSpc>
                <a:spcPct val="100000"/>
              </a:lnSpc>
              <a:spcBef>
                <a:spcPts val="800"/>
              </a:spcBef>
            </a:pPr>
            <a:r>
              <a:rPr dirty="0" sz="1800" spc="-75" b="1">
                <a:latin typeface="Arial"/>
                <a:cs typeface="Arial"/>
              </a:rPr>
              <a:t>К</a:t>
            </a:r>
            <a:r>
              <a:rPr dirty="0" sz="1800" spc="-45" b="1">
                <a:latin typeface="Arial"/>
                <a:cs typeface="Arial"/>
              </a:rPr>
              <a:t>у</a:t>
            </a:r>
            <a:r>
              <a:rPr dirty="0" sz="1800" spc="-50" b="1">
                <a:latin typeface="Arial"/>
                <a:cs typeface="Arial"/>
              </a:rPr>
              <a:t>л</a:t>
            </a:r>
            <a:r>
              <a:rPr dirty="0" sz="1800" spc="-125" b="1">
                <a:latin typeface="Arial"/>
                <a:cs typeface="Arial"/>
              </a:rPr>
              <a:t>ь</a:t>
            </a:r>
            <a:r>
              <a:rPr dirty="0" sz="1800" spc="20" b="1">
                <a:latin typeface="Arial"/>
                <a:cs typeface="Arial"/>
              </a:rPr>
              <a:t>т</a:t>
            </a:r>
            <a:r>
              <a:rPr dirty="0" sz="1800" spc="-70" b="1">
                <a:latin typeface="Arial"/>
                <a:cs typeface="Arial"/>
              </a:rPr>
              <a:t>у</a:t>
            </a:r>
            <a:r>
              <a:rPr dirty="0" sz="1800" spc="-30" b="1">
                <a:latin typeface="Arial"/>
                <a:cs typeface="Arial"/>
              </a:rPr>
              <a:t>р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-40" b="1">
                <a:latin typeface="Arial"/>
                <a:cs typeface="Arial"/>
              </a:rPr>
              <a:t>а</a:t>
            </a:r>
            <a:r>
              <a:rPr dirty="0" sz="1800" spc="-35" b="1">
                <a:latin typeface="Arial"/>
                <a:cs typeface="Arial"/>
              </a:rPr>
              <a:t>я</a:t>
            </a:r>
            <a:r>
              <a:rPr dirty="0" sz="1800" spc="-70" b="1">
                <a:latin typeface="Arial"/>
                <a:cs typeface="Arial"/>
              </a:rPr>
              <a:t> </a:t>
            </a:r>
            <a:r>
              <a:rPr dirty="0" sz="1800" spc="-140" b="1">
                <a:latin typeface="Arial"/>
                <a:cs typeface="Arial"/>
              </a:rPr>
              <a:t>с</a:t>
            </a:r>
            <a:r>
              <a:rPr dirty="0" sz="1800" spc="-70" b="1">
                <a:latin typeface="Arial"/>
                <a:cs typeface="Arial"/>
              </a:rPr>
              <a:t>у</a:t>
            </a:r>
            <a:r>
              <a:rPr dirty="0" sz="1800" spc="-25" b="1">
                <a:latin typeface="Arial"/>
                <a:cs typeface="Arial"/>
              </a:rPr>
              <a:t>бб</a:t>
            </a:r>
            <a:r>
              <a:rPr dirty="0" sz="1800" spc="-30" b="1">
                <a:latin typeface="Arial"/>
                <a:cs typeface="Arial"/>
              </a:rPr>
              <a:t>о</a:t>
            </a:r>
            <a:r>
              <a:rPr dirty="0" sz="1800" spc="-15" b="1">
                <a:latin typeface="Arial"/>
                <a:cs typeface="Arial"/>
              </a:rPr>
              <a:t>т</a:t>
            </a:r>
            <a:r>
              <a:rPr dirty="0" sz="1800" spc="-40" b="1">
                <a:latin typeface="Arial"/>
                <a:cs typeface="Arial"/>
              </a:rPr>
              <a:t>а</a:t>
            </a:r>
            <a:endParaRPr sz="1800">
              <a:latin typeface="Arial"/>
              <a:cs typeface="Arial"/>
            </a:endParaRPr>
          </a:p>
          <a:p>
            <a:pPr marL="1952625" marR="254000">
              <a:lnSpc>
                <a:spcPct val="99600"/>
              </a:lnSpc>
              <a:spcBef>
                <a:spcPts val="550"/>
              </a:spcBef>
            </a:pPr>
            <a:r>
              <a:rPr dirty="0" sz="1400">
                <a:latin typeface="Microsoft Sans Serif"/>
                <a:cs typeface="Microsoft Sans Serif"/>
              </a:rPr>
              <a:t>Проведение </a:t>
            </a:r>
            <a:r>
              <a:rPr dirty="0" sz="1400" spc="10">
                <a:latin typeface="Microsoft Sans Serif"/>
                <a:cs typeface="Microsoft Sans Serif"/>
              </a:rPr>
              <a:t>интегрированных </a:t>
            </a:r>
            <a:r>
              <a:rPr dirty="0" sz="1400" spc="5">
                <a:latin typeface="Microsoft Sans Serif"/>
                <a:cs typeface="Microsoft Sans Serif"/>
              </a:rPr>
              <a:t>уроков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учреждениях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культуры</a:t>
            </a:r>
            <a:r>
              <a:rPr dirty="0" sz="1400" spc="-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организация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экскурсий</a:t>
            </a:r>
            <a:r>
              <a:rPr dirty="0" sz="1400" spc="-5">
                <a:latin typeface="Arial Narrow"/>
                <a:cs typeface="Arial Narrow"/>
              </a:rPr>
              <a:t>,</a:t>
            </a:r>
            <a:r>
              <a:rPr dirty="0" sz="1400" spc="305">
                <a:latin typeface="Arial Narrow"/>
                <a:cs typeface="Arial Narrow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поездки </a:t>
            </a:r>
            <a:r>
              <a:rPr dirty="0" sz="1400" spc="25">
                <a:latin typeface="Microsoft Sans Serif"/>
                <a:cs typeface="Microsoft Sans Serif"/>
              </a:rPr>
              <a:t>по </a:t>
            </a:r>
            <a:r>
              <a:rPr dirty="0" sz="1400" spc="10">
                <a:latin typeface="Microsoft Sans Serif"/>
                <a:cs typeface="Microsoft Sans Serif"/>
              </a:rPr>
              <a:t>родному </a:t>
            </a:r>
            <a:r>
              <a:rPr dirty="0" sz="1400" spc="5">
                <a:latin typeface="Microsoft Sans Serif"/>
                <a:cs typeface="Microsoft Sans Serif"/>
              </a:rPr>
              <a:t>краю </a:t>
            </a:r>
            <a:r>
              <a:rPr dirty="0" sz="1400" spc="10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ц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 spc="50">
                <a:latin typeface="Microsoft Sans Serif"/>
                <a:cs typeface="Microsoft Sans Serif"/>
              </a:rPr>
              <a:t>ю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</a:t>
            </a:r>
            <a:r>
              <a:rPr dirty="0" sz="1400" spc="-30">
                <a:latin typeface="Microsoft Sans Serif"/>
                <a:cs typeface="Microsoft Sans Serif"/>
              </a:rPr>
              <a:t>о</a:t>
            </a:r>
            <a:r>
              <a:rPr dirty="0" sz="1400" spc="-45">
                <a:latin typeface="Microsoft Sans Serif"/>
                <a:cs typeface="Microsoft Sans Serif"/>
              </a:rPr>
              <a:t>з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15">
                <a:latin typeface="Microsoft Sans Serif"/>
                <a:cs typeface="Microsoft Sans Serif"/>
              </a:rPr>
              <a:t>я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-30">
                <a:latin typeface="Microsoft Sans Serif"/>
                <a:cs typeface="Microsoft Sans Serif"/>
              </a:rPr>
              <a:t>с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40">
                <a:latin typeface="Microsoft Sans Serif"/>
                <a:cs typeface="Microsoft Sans Serif"/>
              </a:rPr>
              <a:t>ий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д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10">
                <a:latin typeface="Microsoft Sans Serif"/>
                <a:cs typeface="Microsoft Sans Serif"/>
              </a:rPr>
              <a:t>я  </a:t>
            </a:r>
            <a:r>
              <a:rPr dirty="0" sz="1400">
                <a:latin typeface="Microsoft Sans Serif"/>
                <a:cs typeface="Microsoft Sans Serif"/>
              </a:rPr>
              <a:t>осмысления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школьниками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важности</a:t>
            </a:r>
            <a:endParaRPr sz="1400">
              <a:latin typeface="Microsoft Sans Serif"/>
              <a:cs typeface="Microsoft Sans Serif"/>
            </a:endParaRPr>
          </a:p>
          <a:p>
            <a:pPr marL="1952625" marR="223520">
              <a:lnSpc>
                <a:spcPct val="101400"/>
              </a:lnSpc>
            </a:pPr>
            <a:r>
              <a:rPr dirty="0" sz="1400">
                <a:latin typeface="Microsoft Sans Serif"/>
                <a:cs typeface="Microsoft Sans Serif"/>
              </a:rPr>
              <a:t>сохранения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25">
                <a:latin typeface="Microsoft Sans Serif"/>
                <a:cs typeface="Microsoft Sans Serif"/>
              </a:rPr>
              <a:t>природного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культурного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наследия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родного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края</a:t>
            </a:r>
            <a:r>
              <a:rPr dirty="0" sz="1400" spc="-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4010" y="1514348"/>
            <a:ext cx="5391150" cy="171005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944370">
              <a:lnSpc>
                <a:spcPct val="100000"/>
              </a:lnSpc>
              <a:spcBef>
                <a:spcPts val="675"/>
              </a:spcBef>
            </a:pPr>
            <a:r>
              <a:rPr dirty="0" sz="1800" spc="-75" b="1">
                <a:latin typeface="Arial"/>
                <a:cs typeface="Arial"/>
              </a:rPr>
              <a:t>К</a:t>
            </a:r>
            <a:r>
              <a:rPr dirty="0" sz="1800" spc="-45" b="1">
                <a:latin typeface="Arial"/>
                <a:cs typeface="Arial"/>
              </a:rPr>
              <a:t>у</a:t>
            </a:r>
            <a:r>
              <a:rPr dirty="0" sz="1800" spc="-50" b="1">
                <a:latin typeface="Arial"/>
                <a:cs typeface="Arial"/>
              </a:rPr>
              <a:t>л</a:t>
            </a:r>
            <a:r>
              <a:rPr dirty="0" sz="1800" spc="-125" b="1">
                <a:latin typeface="Arial"/>
                <a:cs typeface="Arial"/>
              </a:rPr>
              <a:t>ь</a:t>
            </a:r>
            <a:r>
              <a:rPr dirty="0" sz="1800" spc="20" b="1">
                <a:latin typeface="Arial"/>
                <a:cs typeface="Arial"/>
              </a:rPr>
              <a:t>т</a:t>
            </a:r>
            <a:r>
              <a:rPr dirty="0" sz="1800" spc="-70" b="1">
                <a:latin typeface="Arial"/>
                <a:cs typeface="Arial"/>
              </a:rPr>
              <a:t>у</a:t>
            </a:r>
            <a:r>
              <a:rPr dirty="0" sz="1800" spc="-30" b="1">
                <a:latin typeface="Arial"/>
                <a:cs typeface="Arial"/>
              </a:rPr>
              <a:t>р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-114" b="1">
                <a:latin typeface="Arial"/>
                <a:cs typeface="Arial"/>
              </a:rPr>
              <a:t>ы</a:t>
            </a:r>
            <a:r>
              <a:rPr dirty="0" sz="1800" spc="-5" b="1">
                <a:latin typeface="Arial"/>
                <a:cs typeface="Arial"/>
              </a:rPr>
              <a:t>й</a:t>
            </a:r>
            <a:r>
              <a:rPr dirty="0" sz="1800" spc="-8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д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20" b="1">
                <a:latin typeface="Arial"/>
                <a:cs typeface="Arial"/>
              </a:rPr>
              <a:t>е</a:t>
            </a:r>
            <a:r>
              <a:rPr dirty="0" sz="1800" spc="-85" b="1">
                <a:latin typeface="Arial"/>
                <a:cs typeface="Arial"/>
              </a:rPr>
              <a:t>в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-10" b="1">
                <a:latin typeface="Arial"/>
                <a:cs typeface="Arial"/>
              </a:rPr>
              <a:t>и</a:t>
            </a:r>
            <a:r>
              <a:rPr dirty="0" sz="1800" spc="105" b="1">
                <a:latin typeface="Arial"/>
                <a:cs typeface="Arial"/>
              </a:rPr>
              <a:t>к</a:t>
            </a:r>
            <a:endParaRPr sz="1800">
              <a:latin typeface="Arial"/>
              <a:cs typeface="Arial"/>
            </a:endParaRPr>
          </a:p>
          <a:p>
            <a:pPr marL="1952625" marR="676275">
              <a:lnSpc>
                <a:spcPct val="100000"/>
              </a:lnSpc>
              <a:spcBef>
                <a:spcPts val="445"/>
              </a:spcBef>
            </a:pPr>
            <a:r>
              <a:rPr dirty="0" sz="1400" spc="-55">
                <a:latin typeface="Microsoft Sans Serif"/>
                <a:cs typeface="Microsoft Sans Serif"/>
              </a:rPr>
              <a:t>Это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-30">
                <a:latin typeface="Microsoft Sans Serif"/>
                <a:cs typeface="Microsoft Sans Serif"/>
              </a:rPr>
              <a:t>ка</a:t>
            </a:r>
            <a:r>
              <a:rPr dirty="0" sz="1400" spc="-25">
                <a:latin typeface="Microsoft Sans Serif"/>
                <a:cs typeface="Microsoft Sans Serif"/>
              </a:rPr>
              <a:t>т</a:t>
            </a:r>
            <a:r>
              <a:rPr dirty="0" sz="1400" spc="-35">
                <a:latin typeface="Microsoft Sans Serif"/>
                <a:cs typeface="Microsoft Sans Serif"/>
              </a:rPr>
              <a:t>е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15">
                <a:latin typeface="Microsoft Sans Serif"/>
                <a:cs typeface="Microsoft Sans Serif"/>
              </a:rPr>
              <a:t>ы</a:t>
            </a:r>
            <a:r>
              <a:rPr dirty="0" sz="1400" spc="40">
                <a:latin typeface="Microsoft Sans Serif"/>
                <a:cs typeface="Microsoft Sans Serif"/>
              </a:rPr>
              <a:t>й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110">
                <a:latin typeface="Microsoft Sans Serif"/>
                <a:cs typeface="Microsoft Sans Serif"/>
              </a:rPr>
              <a:t>ф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25">
                <a:latin typeface="Microsoft Sans Serif"/>
                <a:cs typeface="Microsoft Sans Serif"/>
              </a:rPr>
              <a:t>т  </a:t>
            </a:r>
            <a:r>
              <a:rPr dirty="0" sz="1400" spc="-10">
                <a:latin typeface="Microsoft Sans Serif"/>
                <a:cs typeface="Microsoft Sans Serif"/>
              </a:rPr>
              <a:t>з</a:t>
            </a:r>
            <a:r>
              <a:rPr dirty="0" sz="1400" spc="-5">
                <a:latin typeface="Microsoft Sans Serif"/>
                <a:cs typeface="Microsoft Sans Serif"/>
              </a:rPr>
              <a:t>н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65">
                <a:latin typeface="Microsoft Sans Serif"/>
                <a:cs typeface="Microsoft Sans Serif"/>
              </a:rPr>
              <a:t>у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>
                <a:latin typeface="Microsoft Sans Serif"/>
                <a:cs typeface="Microsoft Sans Serif"/>
              </a:rPr>
              <a:t>т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40">
                <a:latin typeface="Microsoft Sans Serif"/>
                <a:cs typeface="Microsoft Sans Serif"/>
              </a:rPr>
              <a:t>й</a:t>
            </a:r>
            <a:r>
              <a:rPr dirty="0" sz="1400" spc="25">
                <a:latin typeface="Arial Narrow"/>
                <a:cs typeface="Arial Narrow"/>
              </a:rPr>
              <a:t>,</a:t>
            </a:r>
            <a:r>
              <a:rPr dirty="0" sz="1400" spc="10">
                <a:latin typeface="Arial Narrow"/>
                <a:cs typeface="Arial Narrow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55">
                <a:latin typeface="Microsoft Sans Serif"/>
                <a:cs typeface="Microsoft Sans Serif"/>
              </a:rPr>
              <a:t>ю</a:t>
            </a:r>
            <a:r>
              <a:rPr dirty="0" sz="1400" spc="-20">
                <a:latin typeface="Microsoft Sans Serif"/>
                <a:cs typeface="Microsoft Sans Serif"/>
              </a:rPr>
              <a:t>щ</a:t>
            </a:r>
            <a:r>
              <a:rPr dirty="0" sz="1400" spc="25">
                <a:latin typeface="Microsoft Sans Serif"/>
                <a:cs typeface="Microsoft Sans Serif"/>
              </a:rPr>
              <a:t>ий  </a:t>
            </a:r>
            <a:r>
              <a:rPr dirty="0" sz="1400">
                <a:latin typeface="Microsoft Sans Serif"/>
                <a:cs typeface="Microsoft Sans Serif"/>
              </a:rPr>
              <a:t>возможность </a:t>
            </a:r>
            <a:r>
              <a:rPr dirty="0" sz="1400" spc="-15">
                <a:latin typeface="Microsoft Sans Serif"/>
                <a:cs typeface="Microsoft Sans Serif"/>
              </a:rPr>
              <a:t>делиться </a:t>
            </a:r>
            <a:r>
              <a:rPr dirty="0" sz="1400" spc="15">
                <a:latin typeface="Microsoft Sans Serif"/>
                <a:cs typeface="Microsoft Sans Serif"/>
              </a:rPr>
              <a:t>своими </a:t>
            </a:r>
            <a:r>
              <a:rPr dirty="0" sz="1400" spc="2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впечатлениями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от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произведений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искусства</a:t>
            </a:r>
            <a:r>
              <a:rPr dirty="0" sz="1400" spc="-20">
                <a:latin typeface="Arial Narrow"/>
                <a:cs typeface="Arial Narrow"/>
              </a:rPr>
              <a:t>,</a:t>
            </a:r>
            <a:r>
              <a:rPr dirty="0" sz="1400" spc="5">
                <a:latin typeface="Arial Narrow"/>
                <a:cs typeface="Arial Narrow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книг</a:t>
            </a:r>
            <a:r>
              <a:rPr dirty="0" sz="1400" spc="20">
                <a:latin typeface="Arial Narrow"/>
                <a:cs typeface="Arial Narrow"/>
              </a:rPr>
              <a:t>,</a:t>
            </a:r>
            <a:r>
              <a:rPr dirty="0" sz="1400" spc="5">
                <a:latin typeface="Arial Narrow"/>
                <a:cs typeface="Arial Narrow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фильмов</a:t>
            </a:r>
            <a:r>
              <a:rPr dirty="0" sz="1400">
                <a:latin typeface="Arial Narrow"/>
                <a:cs typeface="Arial Narrow"/>
              </a:rPr>
              <a:t>, </a:t>
            </a:r>
            <a:r>
              <a:rPr dirty="0" sz="1400" spc="5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спектаклей</a:t>
            </a:r>
            <a:r>
              <a:rPr dirty="0" sz="1400" spc="-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54391" y="1849628"/>
            <a:ext cx="5393690" cy="113093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2103755" marR="1805305">
              <a:lnSpc>
                <a:spcPct val="102200"/>
              </a:lnSpc>
              <a:spcBef>
                <a:spcPts val="50"/>
              </a:spcBef>
            </a:pPr>
            <a:r>
              <a:rPr dirty="0" sz="1800" spc="-45" b="1">
                <a:latin typeface="Arial"/>
                <a:cs typeface="Arial"/>
              </a:rPr>
              <a:t>Система 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spc="-30" b="1">
                <a:latin typeface="Arial"/>
                <a:cs typeface="Arial"/>
              </a:rPr>
              <a:t>аб</a:t>
            </a:r>
            <a:r>
              <a:rPr dirty="0" sz="1800" spc="-35" b="1">
                <a:latin typeface="Arial"/>
                <a:cs typeface="Arial"/>
              </a:rPr>
              <a:t>о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20" b="1">
                <a:latin typeface="Arial"/>
                <a:cs typeface="Arial"/>
              </a:rPr>
              <a:t>е</a:t>
            </a:r>
            <a:r>
              <a:rPr dirty="0" sz="1800" spc="10" b="1">
                <a:latin typeface="Arial"/>
                <a:cs typeface="Arial"/>
              </a:rPr>
              <a:t>м</a:t>
            </a:r>
            <a:r>
              <a:rPr dirty="0" sz="1800" spc="20" b="1">
                <a:latin typeface="Arial"/>
                <a:cs typeface="Arial"/>
              </a:rPr>
              <a:t>е</a:t>
            </a:r>
            <a:r>
              <a:rPr dirty="0" sz="1800" spc="-25" b="1">
                <a:latin typeface="Arial"/>
                <a:cs typeface="Arial"/>
              </a:rPr>
              <a:t>н</a:t>
            </a:r>
            <a:r>
              <a:rPr dirty="0" sz="1800" spc="-15" b="1">
                <a:latin typeface="Arial"/>
                <a:cs typeface="Arial"/>
              </a:rPr>
              <a:t>т</a:t>
            </a:r>
            <a:r>
              <a:rPr dirty="0" sz="1800" spc="-30" b="1">
                <a:latin typeface="Arial"/>
                <a:cs typeface="Arial"/>
              </a:rPr>
              <a:t>о</a:t>
            </a:r>
            <a:r>
              <a:rPr dirty="0" sz="1800" spc="-85" b="1"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  <a:p>
            <a:pPr marL="2103755" marR="441959">
              <a:lnSpc>
                <a:spcPct val="101400"/>
              </a:lnSpc>
              <a:spcBef>
                <a:spcPts val="930"/>
              </a:spcBef>
            </a:pPr>
            <a:r>
              <a:rPr dirty="0" sz="1400" spc="-5">
                <a:latin typeface="Microsoft Sans Serif"/>
                <a:cs typeface="Microsoft Sans Serif"/>
              </a:rPr>
              <a:t>Возможность </a:t>
            </a:r>
            <a:r>
              <a:rPr dirty="0" sz="1400" spc="10">
                <a:latin typeface="Microsoft Sans Serif"/>
                <a:cs typeface="Microsoft Sans Serif"/>
              </a:rPr>
              <a:t>льготного </a:t>
            </a:r>
            <a:r>
              <a:rPr dirty="0" sz="1400" spc="1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посещения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учреждений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культуры</a:t>
            </a:r>
            <a:r>
              <a:rPr dirty="0" sz="1400" spc="-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33496" y="443483"/>
            <a:ext cx="738441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35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600" spc="-8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б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600" spc="-6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125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200" b="1">
                <a:solidFill>
                  <a:srgbClr val="8057E8"/>
                </a:solidFill>
                <a:latin typeface="Arial"/>
                <a:cs typeface="Arial"/>
              </a:rPr>
              <a:t>с</a:t>
            </a:r>
            <a:r>
              <a:rPr dirty="0" sz="2600" spc="-10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б</a:t>
            </a:r>
            <a:r>
              <a:rPr dirty="0" sz="2600" spc="-285" b="1">
                <a:solidFill>
                  <a:srgbClr val="8057E8"/>
                </a:solidFill>
                <a:latin typeface="Arial"/>
                <a:cs typeface="Arial"/>
              </a:rPr>
              <a:t>ъ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145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-125" b="1">
                <a:solidFill>
                  <a:srgbClr val="8057E8"/>
                </a:solidFill>
                <a:latin typeface="Arial"/>
                <a:cs typeface="Arial"/>
              </a:rPr>
              <a:t>в</a:t>
            </a:r>
            <a:r>
              <a:rPr dirty="0" sz="2600" spc="95" b="1">
                <a:solidFill>
                  <a:srgbClr val="8057E8"/>
                </a:solidFill>
                <a:latin typeface="Arial Narrow"/>
                <a:cs typeface="Arial Narrow"/>
              </a:rPr>
              <a:t>.</a:t>
            </a:r>
            <a:r>
              <a:rPr dirty="0" sz="2600" b="1">
                <a:solidFill>
                  <a:srgbClr val="8057E8"/>
                </a:solidFill>
                <a:latin typeface="Arial Narrow"/>
                <a:cs typeface="Arial Narrow"/>
              </a:rPr>
              <a:t> </a:t>
            </a:r>
            <a:r>
              <a:rPr dirty="0" sz="2600" spc="5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r>
              <a:rPr dirty="0" sz="2600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125" b="1">
                <a:solidFill>
                  <a:srgbClr val="8057E8"/>
                </a:solidFill>
                <a:latin typeface="Arial"/>
                <a:cs typeface="Arial"/>
              </a:rPr>
              <a:t>в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55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2600" spc="-10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2600" spc="-60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-5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2600" spc="-180" b="1">
                <a:solidFill>
                  <a:srgbClr val="8057E8"/>
                </a:solidFill>
                <a:latin typeface="Arial"/>
                <a:cs typeface="Arial"/>
              </a:rPr>
              <a:t>ь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r>
              <a:rPr dirty="0" sz="2600" spc="-160" b="1">
                <a:solidFill>
                  <a:srgbClr val="8057E8"/>
                </a:solidFill>
                <a:latin typeface="Arial"/>
                <a:cs typeface="Arial"/>
              </a:rPr>
              <a:t>ы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-120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35" b="1">
                <a:solidFill>
                  <a:srgbClr val="8057E8"/>
                </a:solidFill>
                <a:latin typeface="Arial"/>
                <a:cs typeface="Arial"/>
              </a:rPr>
              <a:t>п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45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2600" spc="-125" b="1">
                <a:solidFill>
                  <a:srgbClr val="8057E8"/>
                </a:solidFill>
                <a:latin typeface="Arial"/>
                <a:cs typeface="Arial"/>
              </a:rPr>
              <a:t>х</a:t>
            </a: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2600" spc="-165" b="1">
                <a:solidFill>
                  <a:srgbClr val="8057E8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739848" y="6639621"/>
            <a:ext cx="240029" cy="60960"/>
          </a:xfrm>
          <a:custGeom>
            <a:avLst/>
            <a:gdLst/>
            <a:ahLst/>
            <a:cxnLst/>
            <a:rect l="l" t="t" r="r" b="b"/>
            <a:pathLst>
              <a:path w="240029" h="60959">
                <a:moveTo>
                  <a:pt x="239999" y="0"/>
                </a:moveTo>
                <a:lnTo>
                  <a:pt x="0" y="0"/>
                </a:lnTo>
                <a:lnTo>
                  <a:pt x="0" y="60958"/>
                </a:lnTo>
                <a:lnTo>
                  <a:pt x="239999" y="60958"/>
                </a:lnTo>
                <a:lnTo>
                  <a:pt x="239999" y="0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34489" y="5715410"/>
            <a:ext cx="184785" cy="184785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184666" y="0"/>
                </a:moveTo>
                <a:lnTo>
                  <a:pt x="0" y="0"/>
                </a:lnTo>
                <a:lnTo>
                  <a:pt x="0" y="184667"/>
                </a:lnTo>
                <a:lnTo>
                  <a:pt x="184666" y="184667"/>
                </a:lnTo>
                <a:lnTo>
                  <a:pt x="184666" y="0"/>
                </a:lnTo>
                <a:close/>
              </a:path>
            </a:pathLst>
          </a:custGeom>
          <a:solidFill>
            <a:srgbClr val="D84F2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917304" y="1491479"/>
            <a:ext cx="1410335" cy="1847850"/>
            <a:chOff x="917304" y="1491479"/>
            <a:chExt cx="1410335" cy="1847850"/>
          </a:xfrm>
        </p:grpSpPr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304" y="1491479"/>
              <a:ext cx="1409789" cy="184731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142427" y="3154123"/>
              <a:ext cx="184785" cy="184785"/>
            </a:xfrm>
            <a:custGeom>
              <a:avLst/>
              <a:gdLst/>
              <a:ahLst/>
              <a:cxnLst/>
              <a:rect l="l" t="t" r="r" b="b"/>
              <a:pathLst>
                <a:path w="184785" h="184785">
                  <a:moveTo>
                    <a:pt x="184666" y="0"/>
                  </a:moveTo>
                  <a:lnTo>
                    <a:pt x="0" y="0"/>
                  </a:lnTo>
                  <a:lnTo>
                    <a:pt x="0" y="184666"/>
                  </a:lnTo>
                  <a:lnTo>
                    <a:pt x="184666" y="184666"/>
                  </a:lnTo>
                  <a:lnTo>
                    <a:pt x="184666" y="0"/>
                  </a:lnTo>
                  <a:close/>
                </a:path>
              </a:pathLst>
            </a:custGeom>
            <a:solidFill>
              <a:srgbClr val="D84F2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6588898" y="1563611"/>
            <a:ext cx="1438910" cy="1741805"/>
            <a:chOff x="6588898" y="1563611"/>
            <a:chExt cx="1438910" cy="1741805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8898" y="1563611"/>
              <a:ext cx="1438470" cy="174170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842702" y="3120651"/>
              <a:ext cx="184785" cy="184785"/>
            </a:xfrm>
            <a:custGeom>
              <a:avLst/>
              <a:gdLst/>
              <a:ahLst/>
              <a:cxnLst/>
              <a:rect l="l" t="t" r="r" b="b"/>
              <a:pathLst>
                <a:path w="184784" h="184785">
                  <a:moveTo>
                    <a:pt x="184666" y="0"/>
                  </a:moveTo>
                  <a:lnTo>
                    <a:pt x="0" y="0"/>
                  </a:lnTo>
                  <a:lnTo>
                    <a:pt x="0" y="184666"/>
                  </a:lnTo>
                  <a:lnTo>
                    <a:pt x="184666" y="184666"/>
                  </a:lnTo>
                  <a:lnTo>
                    <a:pt x="184666" y="0"/>
                  </a:lnTo>
                  <a:close/>
                </a:path>
              </a:pathLst>
            </a:custGeom>
            <a:solidFill>
              <a:srgbClr val="D84F2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6584621" y="4172260"/>
            <a:ext cx="1402080" cy="1727200"/>
            <a:chOff x="6584621" y="4172260"/>
            <a:chExt cx="1402080" cy="1727200"/>
          </a:xfrm>
        </p:grpSpPr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4621" y="4172260"/>
              <a:ext cx="1401602" cy="172710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801556" y="5714696"/>
              <a:ext cx="184785" cy="184785"/>
            </a:xfrm>
            <a:custGeom>
              <a:avLst/>
              <a:gdLst/>
              <a:ahLst/>
              <a:cxnLst/>
              <a:rect l="l" t="t" r="r" b="b"/>
              <a:pathLst>
                <a:path w="184784" h="184785">
                  <a:moveTo>
                    <a:pt x="184666" y="0"/>
                  </a:moveTo>
                  <a:lnTo>
                    <a:pt x="0" y="0"/>
                  </a:lnTo>
                  <a:lnTo>
                    <a:pt x="0" y="184667"/>
                  </a:lnTo>
                  <a:lnTo>
                    <a:pt x="184666" y="184667"/>
                  </a:lnTo>
                  <a:lnTo>
                    <a:pt x="184666" y="0"/>
                  </a:lnTo>
                  <a:close/>
                </a:path>
              </a:pathLst>
            </a:custGeom>
            <a:solidFill>
              <a:srgbClr val="D84F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8057E8"/>
                </a:solidFill>
                <a:latin typeface="Microsoft Sans Serif"/>
                <a:cs typeface="Microsoft Sans Serif"/>
              </a:rPr>
              <a:t>07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dirty="0" spc="-70"/>
              <a:t>В</a:t>
            </a:r>
            <a:r>
              <a:rPr dirty="0" spc="-65"/>
              <a:t> </a:t>
            </a:r>
            <a:r>
              <a:rPr dirty="0" spc="40"/>
              <a:t>р</a:t>
            </a:r>
            <a:r>
              <a:rPr dirty="0" spc="-90"/>
              <a:t>а</a:t>
            </a:r>
            <a:r>
              <a:rPr dirty="0" spc="10"/>
              <a:t>м</a:t>
            </a:r>
            <a:r>
              <a:rPr dirty="0" spc="10"/>
              <a:t>к</a:t>
            </a:r>
            <a:r>
              <a:rPr dirty="0" spc="-90"/>
              <a:t>а</a:t>
            </a:r>
            <a:r>
              <a:rPr dirty="0" spc="-5"/>
              <a:t>х</a:t>
            </a:r>
            <a:r>
              <a:rPr dirty="0" spc="-65"/>
              <a:t> </a:t>
            </a:r>
            <a:r>
              <a:rPr dirty="0" spc="20"/>
              <a:t>п</a:t>
            </a:r>
            <a:r>
              <a:rPr dirty="0" spc="40"/>
              <a:t>р</a:t>
            </a:r>
            <a:r>
              <a:rPr dirty="0" spc="45"/>
              <a:t>о</a:t>
            </a:r>
            <a:r>
              <a:rPr dirty="0" spc="-15"/>
              <a:t>е</a:t>
            </a:r>
            <a:r>
              <a:rPr dirty="0" spc="10"/>
              <a:t>к</a:t>
            </a:r>
            <a:r>
              <a:rPr dirty="0" spc="-55"/>
              <a:t>т</a:t>
            </a:r>
            <a:r>
              <a:rPr dirty="0" spc="-85"/>
              <a:t>а</a:t>
            </a:r>
            <a:r>
              <a:rPr dirty="0" spc="-70"/>
              <a:t> </a:t>
            </a:r>
            <a:r>
              <a:rPr dirty="0" spc="10"/>
              <a:t>к</a:t>
            </a:r>
            <a:r>
              <a:rPr dirty="0" spc="-90"/>
              <a:t>а</a:t>
            </a:r>
            <a:r>
              <a:rPr dirty="0" spc="70"/>
              <a:t>ж</a:t>
            </a:r>
            <a:r>
              <a:rPr dirty="0" spc="-15"/>
              <a:t>д</a:t>
            </a:r>
            <a:r>
              <a:rPr dirty="0" spc="40"/>
              <a:t>ый</a:t>
            </a:r>
            <a:r>
              <a:rPr dirty="0" spc="-65"/>
              <a:t> </a:t>
            </a:r>
            <a:r>
              <a:rPr dirty="0" spc="40"/>
              <a:t>р</a:t>
            </a:r>
            <a:r>
              <a:rPr dirty="0" spc="-15"/>
              <a:t>е</a:t>
            </a:r>
            <a:r>
              <a:rPr dirty="0" spc="20"/>
              <a:t>г</a:t>
            </a:r>
            <a:r>
              <a:rPr dirty="0" spc="45"/>
              <a:t>ио</a:t>
            </a:r>
            <a:r>
              <a:rPr dirty="0" spc="30"/>
              <a:t>н  </a:t>
            </a:r>
            <a:r>
              <a:rPr dirty="0"/>
              <a:t>выбирает </a:t>
            </a:r>
            <a:r>
              <a:rPr dirty="0" spc="-20"/>
              <a:t>наставника </a:t>
            </a:r>
            <a:r>
              <a:rPr dirty="0" spc="70">
                <a:latin typeface="Arial Narrow"/>
                <a:cs typeface="Arial Narrow"/>
              </a:rPr>
              <a:t>– </a:t>
            </a:r>
            <a:r>
              <a:rPr dirty="0" spc="-20"/>
              <a:t>это </a:t>
            </a:r>
            <a:r>
              <a:rPr dirty="0" spc="-10"/>
              <a:t>деятели </a:t>
            </a:r>
            <a:r>
              <a:rPr dirty="0" spc="-5"/>
              <a:t> культуры</a:t>
            </a:r>
            <a:r>
              <a:rPr dirty="0" spc="-5">
                <a:latin typeface="Arial Narrow"/>
                <a:cs typeface="Arial Narrow"/>
              </a:rPr>
              <a:t>, </a:t>
            </a:r>
            <a:r>
              <a:rPr dirty="0" spc="-30"/>
              <a:t>искусства</a:t>
            </a:r>
            <a:r>
              <a:rPr dirty="0" spc="-30">
                <a:latin typeface="Arial Narrow"/>
                <a:cs typeface="Arial Narrow"/>
              </a:rPr>
              <a:t>,</a:t>
            </a:r>
            <a:r>
              <a:rPr dirty="0" spc="-5">
                <a:latin typeface="Arial Narrow"/>
                <a:cs typeface="Arial Narrow"/>
              </a:rPr>
              <a:t> </a:t>
            </a:r>
            <a:r>
              <a:rPr dirty="0" spc="-5"/>
              <a:t>науки</a:t>
            </a:r>
            <a:r>
              <a:rPr dirty="0" spc="-5">
                <a:latin typeface="Arial Narrow"/>
                <a:cs typeface="Arial Narrow"/>
              </a:rPr>
              <a:t>, </a:t>
            </a:r>
            <a:r>
              <a:rPr dirty="0"/>
              <a:t>общественные </a:t>
            </a:r>
            <a:r>
              <a:rPr dirty="0" spc="-465"/>
              <a:t> </a:t>
            </a:r>
            <a:r>
              <a:rPr dirty="0" spc="-5"/>
              <a:t>деятели</a:t>
            </a:r>
            <a:r>
              <a:rPr dirty="0" spc="-5">
                <a:latin typeface="Arial Narrow"/>
                <a:cs typeface="Arial Narrow"/>
              </a:rPr>
              <a:t>, </a:t>
            </a:r>
            <a:r>
              <a:rPr dirty="0" spc="10"/>
              <a:t>жизнь </a:t>
            </a:r>
            <a:r>
              <a:rPr dirty="0" spc="50"/>
              <a:t>и </a:t>
            </a:r>
            <a:r>
              <a:rPr dirty="0" spc="-5"/>
              <a:t>творчество </a:t>
            </a:r>
            <a:r>
              <a:rPr dirty="0" spc="10"/>
              <a:t>которых </a:t>
            </a:r>
            <a:r>
              <a:rPr dirty="0" spc="-45"/>
              <a:t>так </a:t>
            </a:r>
            <a:r>
              <a:rPr dirty="0" spc="-40"/>
              <a:t> </a:t>
            </a:r>
            <a:r>
              <a:rPr dirty="0" spc="30"/>
              <a:t>и</a:t>
            </a:r>
            <a:r>
              <a:rPr dirty="0" spc="35"/>
              <a:t>л</a:t>
            </a:r>
            <a:r>
              <a:rPr dirty="0" spc="50"/>
              <a:t>и</a:t>
            </a:r>
            <a:r>
              <a:rPr dirty="0" spc="-65"/>
              <a:t> </a:t>
            </a:r>
            <a:r>
              <a:rPr dirty="0" spc="50"/>
              <a:t>ин</a:t>
            </a:r>
            <a:r>
              <a:rPr dirty="0" spc="-90"/>
              <a:t>а</a:t>
            </a:r>
            <a:r>
              <a:rPr dirty="0" spc="-25"/>
              <a:t>ч</a:t>
            </a:r>
            <a:r>
              <a:rPr dirty="0" spc="-15"/>
              <a:t>е</a:t>
            </a:r>
            <a:r>
              <a:rPr dirty="0" spc="-65"/>
              <a:t> </a:t>
            </a:r>
            <a:r>
              <a:rPr dirty="0" spc="-80"/>
              <a:t>с</a:t>
            </a:r>
            <a:r>
              <a:rPr dirty="0" spc="-30"/>
              <a:t>вяз</a:t>
            </a:r>
            <a:r>
              <a:rPr dirty="0" spc="-40"/>
              <a:t>а</a:t>
            </a:r>
            <a:r>
              <a:rPr dirty="0" spc="45"/>
              <a:t>н</a:t>
            </a:r>
            <a:r>
              <a:rPr dirty="0" spc="45"/>
              <a:t>о</a:t>
            </a:r>
            <a:r>
              <a:rPr dirty="0" spc="-65"/>
              <a:t> </a:t>
            </a:r>
            <a:r>
              <a:rPr dirty="0" spc="-75"/>
              <a:t>с</a:t>
            </a:r>
            <a:r>
              <a:rPr dirty="0" spc="-70"/>
              <a:t> </a:t>
            </a:r>
            <a:r>
              <a:rPr dirty="0" spc="-25"/>
              <a:t>к</a:t>
            </a:r>
            <a:r>
              <a:rPr dirty="0" spc="45"/>
              <a:t>о</a:t>
            </a:r>
            <a:r>
              <a:rPr dirty="0" spc="45"/>
              <a:t>н</a:t>
            </a:r>
            <a:r>
              <a:rPr dirty="0" spc="10"/>
              <a:t>к</a:t>
            </a:r>
            <a:r>
              <a:rPr dirty="0" spc="45"/>
              <a:t>р</a:t>
            </a:r>
            <a:r>
              <a:rPr dirty="0" spc="-15"/>
              <a:t>е</a:t>
            </a:r>
            <a:r>
              <a:rPr dirty="0" spc="-55"/>
              <a:t>т</a:t>
            </a:r>
            <a:r>
              <a:rPr dirty="0" spc="45"/>
              <a:t>н</a:t>
            </a:r>
            <a:r>
              <a:rPr dirty="0" spc="15"/>
              <a:t>ым  </a:t>
            </a:r>
            <a:r>
              <a:rPr dirty="0" spc="30"/>
              <a:t>регионом</a:t>
            </a:r>
            <a:r>
              <a:rPr dirty="0" spc="30">
                <a:latin typeface="Arial Narrow"/>
                <a:cs typeface="Arial Narrow"/>
              </a:rPr>
              <a:t>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Arial Narrow"/>
              <a:cs typeface="Arial Narrow"/>
            </a:endParaRPr>
          </a:p>
          <a:p>
            <a:pPr marL="12700" marR="126364">
              <a:lnSpc>
                <a:spcPct val="119300"/>
              </a:lnSpc>
            </a:pPr>
            <a:r>
              <a:rPr dirty="0" spc="10"/>
              <a:t>О</a:t>
            </a:r>
            <a:r>
              <a:rPr dirty="0" spc="15"/>
              <a:t>н</a:t>
            </a:r>
            <a:r>
              <a:rPr dirty="0" spc="50"/>
              <a:t>и</a:t>
            </a:r>
            <a:r>
              <a:rPr dirty="0" spc="-65"/>
              <a:t> </a:t>
            </a:r>
            <a:r>
              <a:rPr dirty="0" spc="15"/>
              <a:t>б</a:t>
            </a:r>
            <a:r>
              <a:rPr dirty="0" spc="-80"/>
              <a:t>у</a:t>
            </a:r>
            <a:r>
              <a:rPr dirty="0" spc="25"/>
              <a:t>д</a:t>
            </a:r>
            <a:r>
              <a:rPr dirty="0" spc="-15"/>
              <a:t>у</a:t>
            </a:r>
            <a:r>
              <a:rPr dirty="0" spc="-45"/>
              <a:t>т</a:t>
            </a:r>
            <a:r>
              <a:rPr dirty="0" spc="-75"/>
              <a:t> </a:t>
            </a:r>
            <a:r>
              <a:rPr dirty="0" spc="-20" b="1" i="1">
                <a:solidFill>
                  <a:srgbClr val="8057E8"/>
                </a:solidFill>
                <a:latin typeface="Trebuchet MS"/>
                <a:cs typeface="Trebuchet MS"/>
              </a:rPr>
              <a:t>общ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а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ь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с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я</a:t>
            </a:r>
            <a:r>
              <a:rPr dirty="0" spc="-135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20"/>
              <a:t>с</a:t>
            </a:r>
            <a:r>
              <a:rPr dirty="0" spc="-15"/>
              <a:t>о</a:t>
            </a:r>
            <a:r>
              <a:rPr dirty="0" spc="-65"/>
              <a:t> </a:t>
            </a:r>
            <a:r>
              <a:rPr dirty="0" spc="5"/>
              <a:t>ш</a:t>
            </a:r>
            <a:r>
              <a:rPr dirty="0" spc="-25"/>
              <a:t>к</a:t>
            </a:r>
            <a:r>
              <a:rPr dirty="0" spc="45"/>
              <a:t>о</a:t>
            </a:r>
            <a:r>
              <a:rPr dirty="0" spc="20"/>
              <a:t>л</a:t>
            </a:r>
            <a:r>
              <a:rPr dirty="0" spc="-20"/>
              <a:t>ь</a:t>
            </a:r>
            <a:r>
              <a:rPr dirty="0" spc="45"/>
              <a:t>н</a:t>
            </a:r>
            <a:r>
              <a:rPr dirty="0" spc="50"/>
              <a:t>и</a:t>
            </a:r>
            <a:r>
              <a:rPr dirty="0" spc="10"/>
              <a:t>к</a:t>
            </a:r>
            <a:r>
              <a:rPr dirty="0" spc="-40"/>
              <a:t>ам</a:t>
            </a:r>
            <a:r>
              <a:rPr dirty="0" spc="50"/>
              <a:t>и</a:t>
            </a:r>
            <a:r>
              <a:rPr dirty="0" spc="30">
                <a:latin typeface="Arial Narrow"/>
                <a:cs typeface="Arial Narrow"/>
              </a:rPr>
              <a:t>,  </a:t>
            </a:r>
            <a:r>
              <a:rPr dirty="0" spc="-35" b="1" i="1">
                <a:solidFill>
                  <a:srgbClr val="8057E8"/>
                </a:solidFill>
                <a:latin typeface="Trebuchet MS"/>
                <a:cs typeface="Trebuchet MS"/>
              </a:rPr>
              <a:t>по</a:t>
            </a:r>
            <a:r>
              <a:rPr dirty="0" spc="-35" b="1" i="1">
                <a:solidFill>
                  <a:srgbClr val="8057E8"/>
                </a:solidFill>
                <a:latin typeface="Trebuchet MS"/>
                <a:cs typeface="Trebuchet MS"/>
              </a:rPr>
              <a:t>м</a:t>
            </a:r>
            <a:r>
              <a:rPr dirty="0" spc="-45" b="1" i="1">
                <a:solidFill>
                  <a:srgbClr val="8057E8"/>
                </a:solidFill>
                <a:latin typeface="Trebuchet MS"/>
                <a:cs typeface="Trebuchet MS"/>
              </a:rPr>
              <a:t>о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г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а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ь</a:t>
            </a:r>
            <a:r>
              <a:rPr dirty="0" spc="-120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30"/>
              <a:t>им</a:t>
            </a:r>
            <a:r>
              <a:rPr dirty="0" spc="-70"/>
              <a:t> </a:t>
            </a:r>
            <a:r>
              <a:rPr dirty="0" spc="45"/>
              <a:t>о</a:t>
            </a:r>
            <a:r>
              <a:rPr dirty="0" spc="45"/>
              <a:t>р</a:t>
            </a:r>
            <a:r>
              <a:rPr dirty="0" spc="15"/>
              <a:t>ие</a:t>
            </a:r>
            <a:r>
              <a:rPr dirty="0" spc="45"/>
              <a:t>н</a:t>
            </a:r>
            <a:r>
              <a:rPr dirty="0" spc="-55"/>
              <a:t>т</a:t>
            </a:r>
            <a:r>
              <a:rPr dirty="0" spc="50"/>
              <a:t>ир</a:t>
            </a:r>
            <a:r>
              <a:rPr dirty="0" spc="45"/>
              <a:t>о</a:t>
            </a:r>
            <a:r>
              <a:rPr dirty="0" spc="-30"/>
              <a:t>в</a:t>
            </a:r>
            <a:r>
              <a:rPr dirty="0" spc="-35"/>
              <a:t>а</a:t>
            </a:r>
            <a:r>
              <a:rPr dirty="0" spc="-55"/>
              <a:t>т</a:t>
            </a:r>
            <a:r>
              <a:rPr dirty="0" spc="-50"/>
              <a:t>ь</a:t>
            </a:r>
            <a:r>
              <a:rPr dirty="0" spc="-50"/>
              <a:t>с</a:t>
            </a:r>
            <a:r>
              <a:rPr dirty="0" spc="-20"/>
              <a:t>я</a:t>
            </a:r>
            <a:r>
              <a:rPr dirty="0" spc="-65"/>
              <a:t> </a:t>
            </a:r>
            <a:r>
              <a:rPr dirty="0" spc="15"/>
              <a:t>в  </a:t>
            </a:r>
            <a:r>
              <a:rPr dirty="0" spc="30"/>
              <a:t>огромном</a:t>
            </a:r>
            <a:r>
              <a:rPr dirty="0" spc="30">
                <a:latin typeface="Arial Narrow"/>
                <a:cs typeface="Arial Narrow"/>
              </a:rPr>
              <a:t>,</a:t>
            </a:r>
            <a:r>
              <a:rPr dirty="0" spc="-10">
                <a:latin typeface="Arial Narrow"/>
                <a:cs typeface="Arial Narrow"/>
              </a:rPr>
              <a:t> </a:t>
            </a:r>
            <a:r>
              <a:rPr dirty="0" spc="25"/>
              <a:t>многогранном</a:t>
            </a:r>
            <a:r>
              <a:rPr dirty="0" spc="-70"/>
              <a:t> </a:t>
            </a:r>
            <a:r>
              <a:rPr dirty="0" spc="20"/>
              <a:t>мире</a:t>
            </a:r>
            <a:r>
              <a:rPr dirty="0" spc="-65"/>
              <a:t> </a:t>
            </a:r>
            <a:r>
              <a:rPr dirty="0" spc="-10"/>
              <a:t>культуры </a:t>
            </a:r>
            <a:r>
              <a:rPr dirty="0" spc="-465"/>
              <a:t> </a:t>
            </a:r>
            <a:r>
              <a:rPr dirty="0" spc="50"/>
              <a:t>и</a:t>
            </a:r>
            <a:r>
              <a:rPr dirty="0" spc="-65"/>
              <a:t> </a:t>
            </a:r>
            <a:r>
              <a:rPr dirty="0" spc="-15"/>
              <a:t>и</a:t>
            </a:r>
            <a:r>
              <a:rPr dirty="0" spc="-15"/>
              <a:t>с</a:t>
            </a:r>
            <a:r>
              <a:rPr dirty="0" spc="10"/>
              <a:t>к</a:t>
            </a:r>
            <a:r>
              <a:rPr dirty="0" spc="-55"/>
              <a:t>у</a:t>
            </a:r>
            <a:r>
              <a:rPr dirty="0" spc="-80"/>
              <a:t>с</a:t>
            </a:r>
            <a:r>
              <a:rPr dirty="0" spc="-55"/>
              <a:t>с</a:t>
            </a:r>
            <a:r>
              <a:rPr dirty="0" spc="-55"/>
              <a:t>т</a:t>
            </a:r>
            <a:r>
              <a:rPr dirty="0" spc="-30"/>
              <a:t>в</a:t>
            </a:r>
            <a:r>
              <a:rPr dirty="0" spc="-35"/>
              <a:t>а</a:t>
            </a:r>
            <a:r>
              <a:rPr dirty="0" spc="30">
                <a:latin typeface="Arial Narrow"/>
                <a:cs typeface="Arial Narrow"/>
              </a:rPr>
              <a:t>,</a:t>
            </a:r>
            <a:r>
              <a:rPr dirty="0" spc="-5">
                <a:latin typeface="Arial Narrow"/>
                <a:cs typeface="Arial Narrow"/>
              </a:rPr>
              <a:t> 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от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в</a:t>
            </a:r>
            <a:r>
              <a:rPr dirty="0" spc="-45" b="1" i="1">
                <a:solidFill>
                  <a:srgbClr val="8057E8"/>
                </a:solidFill>
                <a:latin typeface="Trebuchet MS"/>
                <a:cs typeface="Trebuchet MS"/>
              </a:rPr>
              <a:t>е</a:t>
            </a:r>
            <a:r>
              <a:rPr dirty="0" spc="-35" b="1" i="1">
                <a:solidFill>
                  <a:srgbClr val="8057E8"/>
                </a:solidFill>
                <a:latin typeface="Trebuchet MS"/>
                <a:cs typeface="Trebuchet MS"/>
              </a:rPr>
              <a:t>ча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ь</a:t>
            </a:r>
            <a:r>
              <a:rPr dirty="0" spc="-120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н</a:t>
            </a:r>
            <a:r>
              <a:rPr dirty="0" b="1" i="1">
                <a:solidFill>
                  <a:srgbClr val="8057E8"/>
                </a:solidFill>
                <a:latin typeface="Trebuchet MS"/>
                <a:cs typeface="Trebuchet MS"/>
              </a:rPr>
              <a:t>а</a:t>
            </a:r>
            <a:r>
              <a:rPr dirty="0" spc="-125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в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опр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осы</a:t>
            </a:r>
            <a:r>
              <a:rPr dirty="0" spc="30">
                <a:solidFill>
                  <a:srgbClr val="8057E8"/>
                </a:solidFill>
                <a:latin typeface="Arial Narrow"/>
                <a:cs typeface="Arial Narrow"/>
              </a:rPr>
              <a:t>,  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пр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и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г</a:t>
            </a:r>
            <a:r>
              <a:rPr dirty="0" spc="-50" b="1" i="1">
                <a:solidFill>
                  <a:srgbClr val="8057E8"/>
                </a:solidFill>
                <a:latin typeface="Trebuchet MS"/>
                <a:cs typeface="Trebuchet MS"/>
              </a:rPr>
              <a:t>л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а</a:t>
            </a:r>
            <a:r>
              <a:rPr dirty="0" spc="5" b="1" i="1">
                <a:solidFill>
                  <a:srgbClr val="8057E8"/>
                </a:solidFill>
                <a:latin typeface="Trebuchet MS"/>
                <a:cs typeface="Trebuchet MS"/>
              </a:rPr>
              <a:t>ш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а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ь</a:t>
            </a:r>
            <a:r>
              <a:rPr dirty="0" spc="-135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25">
                <a:solidFill>
                  <a:srgbClr val="8057E8"/>
                </a:solidFill>
              </a:rPr>
              <a:t>их</a:t>
            </a:r>
            <a:r>
              <a:rPr dirty="0" spc="-65">
                <a:solidFill>
                  <a:srgbClr val="8057E8"/>
                </a:solidFill>
              </a:rPr>
              <a:t> </a:t>
            </a:r>
            <a:r>
              <a:rPr dirty="0" spc="-5" b="1" i="1">
                <a:solidFill>
                  <a:srgbClr val="8057E8"/>
                </a:solidFill>
                <a:latin typeface="Trebuchet MS"/>
                <a:cs typeface="Trebuchet MS"/>
              </a:rPr>
              <a:t>на</a:t>
            </a:r>
            <a:r>
              <a:rPr dirty="0" spc="-125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65" b="1" i="1">
                <a:solidFill>
                  <a:srgbClr val="8057E8"/>
                </a:solidFill>
                <a:latin typeface="Trebuchet MS"/>
                <a:cs typeface="Trebuchet MS"/>
              </a:rPr>
              <a:t>с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в</a:t>
            </a:r>
            <a:r>
              <a:rPr dirty="0" spc="-20" b="1" i="1">
                <a:solidFill>
                  <a:srgbClr val="8057E8"/>
                </a:solidFill>
                <a:latin typeface="Trebuchet MS"/>
                <a:cs typeface="Trebuchet MS"/>
              </a:rPr>
              <a:t>о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и</a:t>
            </a:r>
            <a:r>
              <a:rPr dirty="0" spc="-114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55" b="1" i="1">
                <a:solidFill>
                  <a:srgbClr val="8057E8"/>
                </a:solidFill>
                <a:latin typeface="Trebuchet MS"/>
                <a:cs typeface="Trebuchet MS"/>
              </a:rPr>
              <a:t>м</a:t>
            </a:r>
            <a:r>
              <a:rPr dirty="0" spc="-45" b="1" i="1">
                <a:solidFill>
                  <a:srgbClr val="8057E8"/>
                </a:solidFill>
                <a:latin typeface="Trebuchet MS"/>
                <a:cs typeface="Trebuchet MS"/>
              </a:rPr>
              <a:t>е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р</a:t>
            </a:r>
            <a:r>
              <a:rPr dirty="0" spc="-20" b="1" i="1">
                <a:solidFill>
                  <a:srgbClr val="8057E8"/>
                </a:solidFill>
                <a:latin typeface="Trebuchet MS"/>
                <a:cs typeface="Trebuchet MS"/>
              </a:rPr>
              <a:t>о</a:t>
            </a:r>
            <a:r>
              <a:rPr dirty="0" spc="-35" b="1" i="1">
                <a:solidFill>
                  <a:srgbClr val="8057E8"/>
                </a:solidFill>
                <a:latin typeface="Trebuchet MS"/>
                <a:cs typeface="Trebuchet MS"/>
              </a:rPr>
              <a:t>п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р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и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я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и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я</a:t>
            </a:r>
            <a:r>
              <a:rPr dirty="0" spc="15" b="1" i="1">
                <a:solidFill>
                  <a:srgbClr val="8057E8"/>
                </a:solidFill>
                <a:latin typeface="Calibri"/>
                <a:cs typeface="Calibri"/>
              </a:rPr>
              <a:t>, </a:t>
            </a:r>
            <a:r>
              <a:rPr dirty="0" spc="15" b="1" i="1">
                <a:solidFill>
                  <a:srgbClr val="8057E8"/>
                </a:solidFill>
                <a:latin typeface="Calibri"/>
                <a:cs typeface="Calibri"/>
              </a:rPr>
              <a:t> 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пр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о</a:t>
            </a:r>
            <a:r>
              <a:rPr dirty="0" spc="-30" b="1" i="1">
                <a:solidFill>
                  <a:srgbClr val="8057E8"/>
                </a:solidFill>
                <a:latin typeface="Trebuchet MS"/>
                <a:cs typeface="Trebuchet MS"/>
              </a:rPr>
              <a:t>в</a:t>
            </a:r>
            <a:r>
              <a:rPr dirty="0" spc="-50" b="1" i="1">
                <a:solidFill>
                  <a:srgbClr val="8057E8"/>
                </a:solidFill>
                <a:latin typeface="Trebuchet MS"/>
                <a:cs typeface="Trebuchet MS"/>
              </a:rPr>
              <a:t>од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и</a:t>
            </a:r>
            <a:r>
              <a:rPr dirty="0" spc="-40" b="1" i="1">
                <a:solidFill>
                  <a:srgbClr val="8057E8"/>
                </a:solidFill>
                <a:latin typeface="Trebuchet MS"/>
                <a:cs typeface="Trebuchet MS"/>
              </a:rPr>
              <a:t>т</a:t>
            </a:r>
            <a:r>
              <a:rPr dirty="0" spc="-10" b="1" i="1">
                <a:solidFill>
                  <a:srgbClr val="8057E8"/>
                </a:solidFill>
                <a:latin typeface="Trebuchet MS"/>
                <a:cs typeface="Trebuchet MS"/>
              </a:rPr>
              <a:t>ь</a:t>
            </a:r>
            <a:r>
              <a:rPr dirty="0" spc="-120" b="1" i="1">
                <a:solidFill>
                  <a:srgbClr val="8057E8"/>
                </a:solidFill>
                <a:latin typeface="Trebuchet MS"/>
                <a:cs typeface="Trebuchet MS"/>
              </a:rPr>
              <a:t> </a:t>
            </a:r>
            <a:r>
              <a:rPr dirty="0" spc="-50" b="1" i="1">
                <a:solidFill>
                  <a:srgbClr val="8057E8"/>
                </a:solidFill>
                <a:latin typeface="Trebuchet MS"/>
                <a:cs typeface="Trebuchet MS"/>
              </a:rPr>
              <a:t>л</a:t>
            </a:r>
            <a:r>
              <a:rPr dirty="0" spc="-45" b="1" i="1">
                <a:solidFill>
                  <a:srgbClr val="8057E8"/>
                </a:solidFill>
                <a:latin typeface="Trebuchet MS"/>
                <a:cs typeface="Trebuchet MS"/>
              </a:rPr>
              <a:t>е</a:t>
            </a:r>
            <a:r>
              <a:rPr dirty="0" spc="25" b="1" i="1">
                <a:solidFill>
                  <a:srgbClr val="8057E8"/>
                </a:solidFill>
                <a:latin typeface="Trebuchet MS"/>
                <a:cs typeface="Trebuchet MS"/>
              </a:rPr>
              <a:t>к</a:t>
            </a:r>
            <a:r>
              <a:rPr dirty="0" spc="-20" b="1" i="1">
                <a:solidFill>
                  <a:srgbClr val="8057E8"/>
                </a:solidFill>
                <a:latin typeface="Trebuchet MS"/>
                <a:cs typeface="Trebuchet MS"/>
              </a:rPr>
              <a:t>ц</a:t>
            </a:r>
            <a:r>
              <a:rPr dirty="0" spc="-25" b="1" i="1">
                <a:solidFill>
                  <a:srgbClr val="8057E8"/>
                </a:solidFill>
                <a:latin typeface="Trebuchet MS"/>
                <a:cs typeface="Trebuchet MS"/>
              </a:rPr>
              <a:t>ии</a:t>
            </a:r>
            <a:r>
              <a:rPr dirty="0" spc="-5" b="1" i="1">
                <a:solidFill>
                  <a:srgbClr val="8057E8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11964" y="651763"/>
            <a:ext cx="2004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800" spc="-11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800" spc="3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ни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sz="1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dirty="0" sz="1800" spc="-85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1964" y="1147571"/>
            <a:ext cx="2531745" cy="5052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spc="20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1400" spc="-65" i="1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i="1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dirty="0" sz="1400" spc="-30" i="1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3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100" i="1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00" spc="15" i="1">
                <a:solidFill>
                  <a:srgbClr val="FFFFFF"/>
                </a:solidFill>
                <a:latin typeface="Trebuchet MS"/>
                <a:cs typeface="Trebuchet MS"/>
              </a:rPr>
              <a:t>Ак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i="1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40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ц</a:t>
            </a:r>
            <a:r>
              <a:rPr dirty="0" sz="1400" i="1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0" i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1400" spc="-65" i="1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dirty="0" sz="1400" spc="40" i="1">
                <a:solidFill>
                  <a:srgbClr val="FFFFFF"/>
                </a:solidFill>
                <a:latin typeface="Trebuchet MS"/>
                <a:cs typeface="Trebuchet MS"/>
              </a:rPr>
              <a:t>ю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i="1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rebuchet MS"/>
              <a:cs typeface="Trebuchet MS"/>
            </a:endParaRPr>
          </a:p>
          <a:p>
            <a:pPr marL="12700" marR="714375">
              <a:lnSpc>
                <a:spcPts val="1610"/>
              </a:lnSpc>
            </a:pPr>
            <a:r>
              <a:rPr dirty="0" sz="1400" spc="-25" i="1">
                <a:solidFill>
                  <a:srgbClr val="C0C4C4"/>
                </a:solidFill>
                <a:latin typeface="Courier New"/>
                <a:cs typeface="Courier New"/>
              </a:rPr>
              <a:t>По</a:t>
            </a:r>
            <a:r>
              <a:rPr dirty="0" sz="1400" spc="-155" i="1">
                <a:solidFill>
                  <a:srgbClr val="C0C4C4"/>
                </a:solidFill>
                <a:latin typeface="Courier New"/>
                <a:cs typeface="Courier New"/>
              </a:rPr>
              <a:t>ч</a:t>
            </a:r>
            <a:r>
              <a:rPr dirty="0" sz="1400" spc="75" i="1">
                <a:solidFill>
                  <a:srgbClr val="C0C4C4"/>
                </a:solidFill>
                <a:latin typeface="Courier New"/>
                <a:cs typeface="Courier New"/>
              </a:rPr>
              <a:t>е</a:t>
            </a:r>
            <a:r>
              <a:rPr dirty="0" sz="1400" spc="70" i="1">
                <a:solidFill>
                  <a:srgbClr val="C0C4C4"/>
                </a:solidFill>
                <a:latin typeface="Courier New"/>
                <a:cs typeface="Courier New"/>
              </a:rPr>
              <a:t>т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</a:t>
            </a:r>
            <a:r>
              <a:rPr dirty="0" sz="1400" spc="20" i="1">
                <a:solidFill>
                  <a:srgbClr val="C0C4C4"/>
                </a:solidFill>
                <a:latin typeface="Courier New"/>
                <a:cs typeface="Courier New"/>
              </a:rPr>
              <a:t>ый</a:t>
            </a:r>
            <a:r>
              <a:rPr dirty="0" sz="1400" spc="-525" i="1">
                <a:solidFill>
                  <a:srgbClr val="C0C4C4"/>
                </a:solidFill>
                <a:latin typeface="Courier New"/>
                <a:cs typeface="Courier New"/>
              </a:rPr>
              <a:t> </a:t>
            </a:r>
            <a:r>
              <a:rPr dirty="0" sz="1400" spc="-204" i="1">
                <a:solidFill>
                  <a:srgbClr val="C0C4C4"/>
                </a:solidFill>
                <a:latin typeface="Courier New"/>
                <a:cs typeface="Courier New"/>
              </a:rPr>
              <a:t>г</a:t>
            </a:r>
            <a:r>
              <a:rPr dirty="0" sz="1400" spc="-210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05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280" i="1">
                <a:solidFill>
                  <a:srgbClr val="C0C4C4"/>
                </a:solidFill>
                <a:latin typeface="Courier New"/>
                <a:cs typeface="Courier New"/>
              </a:rPr>
              <a:t>ж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д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и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 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 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С</a:t>
            </a:r>
            <a:r>
              <a:rPr dirty="0" sz="1400" spc="-6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305" i="1">
                <a:solidFill>
                  <a:srgbClr val="C0C4C4"/>
                </a:solidFill>
                <a:latin typeface="Courier New"/>
                <a:cs typeface="Courier New"/>
              </a:rPr>
              <a:t>т</a:t>
            </a:r>
            <a:r>
              <a:rPr dirty="0" sz="1400" spc="-105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в</a:t>
            </a:r>
            <a:r>
              <a:rPr dirty="0" sz="1400" spc="-204" i="1">
                <a:solidFill>
                  <a:srgbClr val="C0C4C4"/>
                </a:solidFill>
                <a:latin typeface="Courier New"/>
                <a:cs typeface="Courier New"/>
              </a:rPr>
              <a:t>с</a:t>
            </a:r>
            <a:r>
              <a:rPr dirty="0" sz="1400" spc="-180" i="1">
                <a:solidFill>
                  <a:srgbClr val="C0C4C4"/>
                </a:solidFill>
                <a:latin typeface="Courier New"/>
                <a:cs typeface="Courier New"/>
              </a:rPr>
              <a:t>к</a:t>
            </a:r>
            <a:r>
              <a:rPr dirty="0" sz="1400" spc="-105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й</a:t>
            </a:r>
            <a:r>
              <a:rPr dirty="0" sz="1400" spc="-525" i="1">
                <a:solidFill>
                  <a:srgbClr val="C0C4C4"/>
                </a:solidFill>
                <a:latin typeface="Courier New"/>
                <a:cs typeface="Courier New"/>
              </a:rPr>
              <a:t> </a:t>
            </a:r>
            <a:r>
              <a:rPr dirty="0" sz="1400" spc="-105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б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л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204" i="1">
                <a:solidFill>
                  <a:srgbClr val="C0C4C4"/>
                </a:solidFill>
                <a:latin typeface="Courier New"/>
                <a:cs typeface="Courier New"/>
              </a:rPr>
              <a:t>с</a:t>
            </a:r>
            <a:r>
              <a:rPr dirty="0" sz="1400" spc="305" i="1">
                <a:solidFill>
                  <a:srgbClr val="C0C4C4"/>
                </a:solidFill>
                <a:latin typeface="Courier New"/>
                <a:cs typeface="Courier New"/>
              </a:rPr>
              <a:t>т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и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5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 spc="-6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800" spc="6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endParaRPr sz="1800">
              <a:latin typeface="Arial"/>
              <a:cs typeface="Arial"/>
            </a:endParaRPr>
          </a:p>
          <a:p>
            <a:pPr marL="12700" marR="518795">
              <a:lnSpc>
                <a:spcPct val="101400"/>
              </a:lnSpc>
              <a:spcBef>
                <a:spcPts val="1720"/>
              </a:spcBef>
            </a:pPr>
            <a:r>
              <a:rPr dirty="0" sz="1400" spc="1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spc="20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1400" spc="-65" i="1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dirty="0" sz="1400" spc="-10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30" i="1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10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3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70" i="1">
                <a:solidFill>
                  <a:srgbClr val="FFFFFF"/>
                </a:solidFill>
                <a:latin typeface="Trebuchet MS"/>
                <a:cs typeface="Trebuchet MS"/>
              </a:rPr>
              <a:t>Ф </a:t>
            </a:r>
            <a:r>
              <a:rPr dirty="0" sz="1400" spc="4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Оперная</a:t>
            </a:r>
            <a:r>
              <a:rPr dirty="0" sz="1400" spc="-10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певица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 spc="-140" i="1">
                <a:solidFill>
                  <a:srgbClr val="C0C4C4"/>
                </a:solidFill>
                <a:latin typeface="Courier New"/>
                <a:cs typeface="Courier New"/>
              </a:rPr>
              <a:t>У</a:t>
            </a:r>
            <a:r>
              <a:rPr dirty="0" sz="1400" spc="-114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290" i="1">
                <a:solidFill>
                  <a:srgbClr val="C0C4C4"/>
                </a:solidFill>
                <a:latin typeface="Courier New"/>
                <a:cs typeface="Courier New"/>
              </a:rPr>
              <a:t>ж</a:t>
            </a:r>
            <a:r>
              <a:rPr dirty="0" sz="1400" spc="-160" i="1">
                <a:solidFill>
                  <a:srgbClr val="C0C4C4"/>
                </a:solidFill>
                <a:latin typeface="Courier New"/>
                <a:cs typeface="Courier New"/>
              </a:rPr>
              <a:t>е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</a:t>
            </a:r>
            <a:r>
              <a:rPr dirty="0" sz="1400" spc="-175" i="1">
                <a:solidFill>
                  <a:srgbClr val="C0C4C4"/>
                </a:solidFill>
                <a:latin typeface="Courier New"/>
                <a:cs typeface="Courier New"/>
              </a:rPr>
              <a:t>к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525" i="1">
                <a:solidFill>
                  <a:srgbClr val="C0C4C4"/>
                </a:solidFill>
                <a:latin typeface="Courier New"/>
                <a:cs typeface="Courier New"/>
              </a:rPr>
              <a:t> </a:t>
            </a:r>
            <a:r>
              <a:rPr dirty="0" sz="1400" spc="-10" i="1">
                <a:solidFill>
                  <a:srgbClr val="C0C4C4"/>
                </a:solidFill>
                <a:latin typeface="Courier New"/>
                <a:cs typeface="Courier New"/>
              </a:rPr>
              <a:t>К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204" i="1">
                <a:solidFill>
                  <a:srgbClr val="C0C4C4"/>
                </a:solidFill>
                <a:latin typeface="Courier New"/>
                <a:cs typeface="Courier New"/>
              </a:rPr>
              <a:t>с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</a:t>
            </a:r>
            <a:r>
              <a:rPr dirty="0" sz="1400" spc="-105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д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а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5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800" spc="-85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800" spc="-8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sz="1800" spc="6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800" spc="-85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  <a:p>
            <a:pPr marL="12700" marR="61594">
              <a:lnSpc>
                <a:spcPct val="100699"/>
              </a:lnSpc>
              <a:spcBef>
                <a:spcPts val="1735"/>
              </a:spcBef>
            </a:pPr>
            <a:r>
              <a:rPr dirty="0" sz="1400" spc="1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spc="20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1400" spc="-65" i="1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dirty="0" sz="1400" i="1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dirty="0" sz="1400" spc="-30" i="1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" i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25" i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20" i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1400" spc="-9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35" i="1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1400" spc="70" i="1">
                <a:solidFill>
                  <a:srgbClr val="FFFFFF"/>
                </a:solidFill>
                <a:latin typeface="Trebuchet MS"/>
                <a:cs typeface="Trebuchet MS"/>
              </a:rPr>
              <a:t>Ф </a:t>
            </a:r>
            <a:r>
              <a:rPr dirty="0" sz="1400" spc="4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Trebuchet MS"/>
                <a:cs typeface="Trebuchet MS"/>
              </a:rPr>
              <a:t>Актёр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dirty="0" sz="1400" spc="10" i="1">
                <a:solidFill>
                  <a:srgbClr val="FFFFFF"/>
                </a:solidFill>
                <a:latin typeface="Trebuchet MS"/>
                <a:cs typeface="Trebuchet MS"/>
              </a:rPr>
              <a:t>режиссёр</a:t>
            </a:r>
            <a:r>
              <a:rPr dirty="0" sz="1400" spc="10" i="1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dirty="0" sz="1400" spc="-10" i="1">
                <a:solidFill>
                  <a:srgbClr val="FFFFFF"/>
                </a:solidFill>
                <a:latin typeface="Trebuchet MS"/>
                <a:cs typeface="Trebuchet MS"/>
              </a:rPr>
              <a:t>сценарист</a:t>
            </a:r>
            <a:r>
              <a:rPr dirty="0" sz="1400" spc="-10" i="1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dirty="0" sz="1400" spc="-30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Trebuchet MS"/>
                <a:cs typeface="Trebuchet MS"/>
              </a:rPr>
              <a:t>кинопродюсер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 spc="-140" i="1">
                <a:solidFill>
                  <a:srgbClr val="C0C4C4"/>
                </a:solidFill>
                <a:latin typeface="Courier New"/>
                <a:cs typeface="Courier New"/>
              </a:rPr>
              <a:t>У</a:t>
            </a:r>
            <a:r>
              <a:rPr dirty="0" sz="1400" spc="-114" i="1">
                <a:solidFill>
                  <a:srgbClr val="C0C4C4"/>
                </a:solidFill>
                <a:latin typeface="Courier New"/>
                <a:cs typeface="Courier New"/>
              </a:rPr>
              <a:t>р</a:t>
            </a:r>
            <a:r>
              <a:rPr dirty="0" sz="1400" spc="-120" i="1">
                <a:solidFill>
                  <a:srgbClr val="C0C4C4"/>
                </a:solidFill>
                <a:latin typeface="Courier New"/>
                <a:cs typeface="Courier New"/>
              </a:rPr>
              <a:t>о</a:t>
            </a:r>
            <a:r>
              <a:rPr dirty="0" sz="1400" spc="290" i="1">
                <a:solidFill>
                  <a:srgbClr val="C0C4C4"/>
                </a:solidFill>
                <a:latin typeface="Courier New"/>
                <a:cs typeface="Courier New"/>
              </a:rPr>
              <a:t>ж</a:t>
            </a:r>
            <a:r>
              <a:rPr dirty="0" sz="1400" spc="-160" i="1">
                <a:solidFill>
                  <a:srgbClr val="C0C4C4"/>
                </a:solidFill>
                <a:latin typeface="Courier New"/>
                <a:cs typeface="Courier New"/>
              </a:rPr>
              <a:t>е</a:t>
            </a:r>
            <a:r>
              <a:rPr dirty="0" sz="1400" spc="-95" i="1">
                <a:solidFill>
                  <a:srgbClr val="C0C4C4"/>
                </a:solidFill>
                <a:latin typeface="Courier New"/>
                <a:cs typeface="Courier New"/>
              </a:rPr>
              <a:t>н</a:t>
            </a:r>
            <a:r>
              <a:rPr dirty="0" sz="1400" spc="-160" i="1">
                <a:solidFill>
                  <a:srgbClr val="C0C4C4"/>
                </a:solidFill>
                <a:latin typeface="Courier New"/>
                <a:cs typeface="Courier New"/>
              </a:rPr>
              <a:t>е</a:t>
            </a:r>
            <a:r>
              <a:rPr dirty="0" sz="1400" spc="-70" i="1">
                <a:solidFill>
                  <a:srgbClr val="C0C4C4"/>
                </a:solidFill>
                <a:latin typeface="Courier New"/>
                <a:cs typeface="Courier New"/>
              </a:rPr>
              <a:t>ц</a:t>
            </a:r>
            <a:r>
              <a:rPr dirty="0" sz="1400" spc="-515" i="1">
                <a:solidFill>
                  <a:srgbClr val="C0C4C4"/>
                </a:solidFill>
                <a:latin typeface="Courier New"/>
                <a:cs typeface="Courier New"/>
              </a:rPr>
              <a:t> </a:t>
            </a:r>
            <a:r>
              <a:rPr dirty="0" sz="1400" spc="-190" i="1">
                <a:solidFill>
                  <a:srgbClr val="C0C4C4"/>
                </a:solidFill>
                <a:latin typeface="Courier New"/>
                <a:cs typeface="Courier New"/>
              </a:rPr>
              <a:t>Т</a:t>
            </a:r>
            <a:r>
              <a:rPr dirty="0" sz="1400" spc="-180" i="1">
                <a:solidFill>
                  <a:srgbClr val="C0C4C4"/>
                </a:solidFill>
                <a:latin typeface="Courier New"/>
                <a:cs typeface="Courier New"/>
              </a:rPr>
              <a:t>у</a:t>
            </a:r>
            <a:r>
              <a:rPr dirty="0" sz="1400" spc="-110" i="1">
                <a:solidFill>
                  <a:srgbClr val="C0C4C4"/>
                </a:solidFill>
                <a:latin typeface="Courier New"/>
                <a:cs typeface="Courier New"/>
              </a:rPr>
              <a:t>л</a:t>
            </a:r>
            <a:r>
              <a:rPr dirty="0" sz="1400" spc="155" i="1">
                <a:solidFill>
                  <a:srgbClr val="C0C4C4"/>
                </a:solidFill>
                <a:latin typeface="Courier New"/>
                <a:cs typeface="Courier New"/>
              </a:rPr>
              <a:t>ы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96" y="443483"/>
            <a:ext cx="190627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40" b="1">
                <a:solidFill>
                  <a:srgbClr val="8057E8"/>
                </a:solidFill>
                <a:latin typeface="Arial"/>
                <a:cs typeface="Arial"/>
              </a:rPr>
              <a:t>Наставники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08911" y="674914"/>
            <a:ext cx="4371340" cy="6026150"/>
            <a:chOff x="7608911" y="674914"/>
            <a:chExt cx="4371340" cy="60261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9895" y="2625813"/>
              <a:ext cx="1286426" cy="16417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895" y="4631634"/>
              <a:ext cx="1286426" cy="16417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8911" y="674914"/>
              <a:ext cx="1286427" cy="16417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739848" y="6639622"/>
              <a:ext cx="240029" cy="60960"/>
            </a:xfrm>
            <a:custGeom>
              <a:avLst/>
              <a:gdLst/>
              <a:ahLst/>
              <a:cxnLst/>
              <a:rect l="l" t="t" r="r" b="b"/>
              <a:pathLst>
                <a:path w="240029" h="60959">
                  <a:moveTo>
                    <a:pt x="239999" y="0"/>
                  </a:moveTo>
                  <a:lnTo>
                    <a:pt x="0" y="0"/>
                  </a:lnTo>
                  <a:lnTo>
                    <a:pt x="0" y="60958"/>
                  </a:lnTo>
                  <a:lnTo>
                    <a:pt x="239999" y="60958"/>
                  </a:lnTo>
                  <a:lnTo>
                    <a:pt x="23999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601132" y="1223548"/>
            <a:ext cx="5105400" cy="12700"/>
          </a:xfrm>
          <a:custGeom>
            <a:avLst/>
            <a:gdLst/>
            <a:ahLst/>
            <a:cxnLst/>
            <a:rect l="l" t="t" r="r" b="b"/>
            <a:pathLst>
              <a:path w="5105400" h="12700">
                <a:moveTo>
                  <a:pt x="0" y="0"/>
                </a:moveTo>
                <a:lnTo>
                  <a:pt x="5105400" y="12155"/>
                </a:lnTo>
              </a:path>
            </a:pathLst>
          </a:custGeom>
          <a:ln w="6350">
            <a:solidFill>
              <a:srgbClr val="5CA6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08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57159" y="768095"/>
            <a:ext cx="4358640" cy="5340350"/>
            <a:chOff x="7757159" y="768095"/>
            <a:chExt cx="4358640" cy="5340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7159" y="768095"/>
              <a:ext cx="4358640" cy="53400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67965" y="1178450"/>
              <a:ext cx="3412490" cy="4392930"/>
            </a:xfrm>
            <a:custGeom>
              <a:avLst/>
              <a:gdLst/>
              <a:ahLst/>
              <a:cxnLst/>
              <a:rect l="l" t="t" r="r" b="b"/>
              <a:pathLst>
                <a:path w="3412490" h="4392930">
                  <a:moveTo>
                    <a:pt x="3412359" y="0"/>
                  </a:moveTo>
                  <a:lnTo>
                    <a:pt x="0" y="0"/>
                  </a:lnTo>
                  <a:lnTo>
                    <a:pt x="0" y="4392635"/>
                  </a:lnTo>
                  <a:lnTo>
                    <a:pt x="3412359" y="4392635"/>
                  </a:lnTo>
                  <a:lnTo>
                    <a:pt x="3412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167965" y="1178450"/>
              <a:ext cx="3412490" cy="4392930"/>
            </a:xfrm>
            <a:custGeom>
              <a:avLst/>
              <a:gdLst/>
              <a:ahLst/>
              <a:cxnLst/>
              <a:rect l="l" t="t" r="r" b="b"/>
              <a:pathLst>
                <a:path w="3412490" h="4392930">
                  <a:moveTo>
                    <a:pt x="0" y="0"/>
                  </a:moveTo>
                  <a:lnTo>
                    <a:pt x="3412359" y="0"/>
                  </a:lnTo>
                  <a:lnTo>
                    <a:pt x="3412359" y="4392635"/>
                  </a:lnTo>
                  <a:lnTo>
                    <a:pt x="0" y="439263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0D1D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201168" y="768095"/>
            <a:ext cx="4358640" cy="5340350"/>
            <a:chOff x="201168" y="768095"/>
            <a:chExt cx="4358640" cy="53403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" y="768095"/>
              <a:ext cx="4358640" cy="53400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1674" y="1178450"/>
              <a:ext cx="3412490" cy="4392930"/>
            </a:xfrm>
            <a:custGeom>
              <a:avLst/>
              <a:gdLst/>
              <a:ahLst/>
              <a:cxnLst/>
              <a:rect l="l" t="t" r="r" b="b"/>
              <a:pathLst>
                <a:path w="3412490" h="4392930">
                  <a:moveTo>
                    <a:pt x="3412359" y="0"/>
                  </a:moveTo>
                  <a:lnTo>
                    <a:pt x="0" y="0"/>
                  </a:lnTo>
                  <a:lnTo>
                    <a:pt x="0" y="4392635"/>
                  </a:lnTo>
                  <a:lnTo>
                    <a:pt x="3412359" y="4392635"/>
                  </a:lnTo>
                  <a:lnTo>
                    <a:pt x="3412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268883" y="5965444"/>
            <a:ext cx="323977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dirty="0" sz="1600" spc="-245">
                <a:latin typeface="Microsoft Sans Serif"/>
                <a:cs typeface="Microsoft Sans Serif"/>
              </a:rPr>
              <a:t>Г</a:t>
            </a:r>
            <a:r>
              <a:rPr dirty="0" sz="1600" spc="-110">
                <a:latin typeface="Microsoft Sans Serif"/>
                <a:cs typeface="Microsoft Sans Serif"/>
              </a:rPr>
              <a:t>а</a:t>
            </a:r>
            <a:r>
              <a:rPr dirty="0" sz="1600" spc="5">
                <a:latin typeface="Microsoft Sans Serif"/>
                <a:cs typeface="Microsoft Sans Serif"/>
              </a:rPr>
              <a:t>л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45">
                <a:latin typeface="Microsoft Sans Serif"/>
                <a:cs typeface="Microsoft Sans Serif"/>
              </a:rPr>
              <a:t>р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-20">
                <a:latin typeface="Microsoft Sans Serif"/>
                <a:cs typeface="Microsoft Sans Serif"/>
              </a:rPr>
              <a:t>я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5">
                <a:latin typeface="Microsoft Sans Serif"/>
                <a:cs typeface="Microsoft Sans Serif"/>
              </a:rPr>
              <a:t>л</a:t>
            </a:r>
            <a:r>
              <a:rPr dirty="0" sz="1600" spc="40">
                <a:latin typeface="Microsoft Sans Serif"/>
                <a:cs typeface="Microsoft Sans Serif"/>
              </a:rPr>
              <a:t>и</a:t>
            </a:r>
            <a:r>
              <a:rPr dirty="0" sz="1600" spc="-35">
                <a:latin typeface="Microsoft Sans Serif"/>
                <a:cs typeface="Microsoft Sans Serif"/>
              </a:rPr>
              <a:t>т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45">
                <a:latin typeface="Microsoft Sans Serif"/>
                <a:cs typeface="Microsoft Sans Serif"/>
              </a:rPr>
              <a:t>р</a:t>
            </a:r>
            <a:r>
              <a:rPr dirty="0" sz="1600" spc="-85">
                <a:latin typeface="Microsoft Sans Serif"/>
                <a:cs typeface="Microsoft Sans Serif"/>
              </a:rPr>
              <a:t>а</a:t>
            </a:r>
            <a:r>
              <a:rPr dirty="0" sz="1600">
                <a:latin typeface="Microsoft Sans Serif"/>
                <a:cs typeface="Microsoft Sans Serif"/>
              </a:rPr>
              <a:t>т</a:t>
            </a:r>
            <a:r>
              <a:rPr dirty="0" sz="1600" spc="-45">
                <a:latin typeface="Microsoft Sans Serif"/>
                <a:cs typeface="Microsoft Sans Serif"/>
              </a:rPr>
              <a:t>у</a:t>
            </a:r>
            <a:r>
              <a:rPr dirty="0" sz="1600" spc="45">
                <a:latin typeface="Microsoft Sans Serif"/>
                <a:cs typeface="Microsoft Sans Serif"/>
              </a:rPr>
              <a:t>рн</a:t>
            </a:r>
            <a:r>
              <a:rPr dirty="0" sz="1600" spc="25">
                <a:latin typeface="Microsoft Sans Serif"/>
                <a:cs typeface="Microsoft Sans Serif"/>
              </a:rPr>
              <a:t>ы</a:t>
            </a:r>
            <a:r>
              <a:rPr dirty="0" sz="1600" spc="-5">
                <a:latin typeface="Microsoft Sans Serif"/>
                <a:cs typeface="Microsoft Sans Serif"/>
              </a:rPr>
              <a:t>х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20">
                <a:latin typeface="Microsoft Sans Serif"/>
                <a:cs typeface="Microsoft Sans Serif"/>
              </a:rPr>
              <a:t>г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45">
                <a:latin typeface="Microsoft Sans Serif"/>
                <a:cs typeface="Microsoft Sans Serif"/>
              </a:rPr>
              <a:t>р</a:t>
            </a:r>
            <a:r>
              <a:rPr dirty="0" sz="1600" spc="30">
                <a:latin typeface="Microsoft Sans Serif"/>
                <a:cs typeface="Microsoft Sans Serif"/>
              </a:rPr>
              <a:t>о</a:t>
            </a:r>
            <a:r>
              <a:rPr dirty="0" sz="1600" spc="-20">
                <a:latin typeface="Microsoft Sans Serif"/>
                <a:cs typeface="Microsoft Sans Serif"/>
              </a:rPr>
              <a:t>е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674" y="1178450"/>
            <a:ext cx="3412490" cy="4392930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260985">
              <a:lnSpc>
                <a:spcPct val="100000"/>
              </a:lnSpc>
            </a:pPr>
            <a:r>
              <a:rPr dirty="0" sz="1600" spc="-75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1600" spc="-5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1600" spc="-50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1600" spc="-114" b="1">
                <a:solidFill>
                  <a:srgbClr val="8057E8"/>
                </a:solidFill>
                <a:latin typeface="Arial"/>
                <a:cs typeface="Arial"/>
              </a:rPr>
              <a:t>ь</a:t>
            </a:r>
            <a:r>
              <a:rPr dirty="0" sz="1600" spc="20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1600" spc="-70" b="1">
                <a:solidFill>
                  <a:srgbClr val="8057E8"/>
                </a:solidFill>
                <a:latin typeface="Arial"/>
                <a:cs typeface="Arial"/>
              </a:rPr>
              <a:t>у</a:t>
            </a:r>
            <a:r>
              <a:rPr dirty="0" sz="1600" spc="-3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1600" spc="-20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r>
              <a:rPr dirty="0" sz="1600" spc="-110" b="1">
                <a:solidFill>
                  <a:srgbClr val="8057E8"/>
                </a:solidFill>
                <a:latin typeface="Arial"/>
                <a:cs typeface="Arial"/>
              </a:rPr>
              <a:t>ы</a:t>
            </a:r>
            <a:r>
              <a:rPr dirty="0" sz="1600" spc="-5" b="1">
                <a:solidFill>
                  <a:srgbClr val="8057E8"/>
                </a:solidFill>
                <a:latin typeface="Arial"/>
                <a:cs typeface="Arial"/>
              </a:rPr>
              <a:t>й</a:t>
            </a:r>
            <a:r>
              <a:rPr dirty="0" sz="1600" spc="-75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8057E8"/>
                </a:solidFill>
                <a:latin typeface="Arial"/>
                <a:cs typeface="Arial"/>
              </a:rPr>
              <a:t>м</a:t>
            </a:r>
            <a:r>
              <a:rPr dirty="0" sz="1600" spc="-4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1600" spc="-3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1600" spc="-4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1600" spc="-155" b="1">
                <a:solidFill>
                  <a:srgbClr val="8057E8"/>
                </a:solidFill>
                <a:latin typeface="Arial"/>
                <a:cs typeface="Arial"/>
              </a:rPr>
              <a:t>ф</a:t>
            </a:r>
            <a:r>
              <a:rPr dirty="0" sz="1600" spc="-20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1600" spc="-20" b="1">
                <a:solidFill>
                  <a:srgbClr val="8057E8"/>
                </a:solidFill>
                <a:latin typeface="Arial"/>
                <a:cs typeface="Arial"/>
              </a:rPr>
              <a:t>н</a:t>
            </a:r>
            <a:endParaRPr sz="1600">
              <a:latin typeface="Arial"/>
              <a:cs typeface="Arial"/>
            </a:endParaRPr>
          </a:p>
          <a:p>
            <a:pPr marL="260350" marR="275590">
              <a:lnSpc>
                <a:spcPct val="150000"/>
              </a:lnSpc>
              <a:spcBef>
                <a:spcPts val="1255"/>
              </a:spcBef>
            </a:pPr>
            <a:r>
              <a:rPr dirty="0" sz="1400" spc="-20">
                <a:latin typeface="Microsoft Sans Serif"/>
                <a:cs typeface="Microsoft Sans Serif"/>
              </a:rPr>
              <a:t>Всероссийская </a:t>
            </a:r>
            <a:r>
              <a:rPr dirty="0" sz="1400" spc="-5">
                <a:latin typeface="Microsoft Sans Serif"/>
                <a:cs typeface="Microsoft Sans Serif"/>
              </a:rPr>
              <a:t>акция</a:t>
            </a:r>
            <a:r>
              <a:rPr dirty="0" sz="1400" spc="-5">
                <a:latin typeface="Arial Narrow"/>
                <a:cs typeface="Arial Narrow"/>
              </a:rPr>
              <a:t>, </a:t>
            </a:r>
            <a:r>
              <a:rPr dirty="0" sz="1400" spc="5">
                <a:latin typeface="Microsoft Sans Serif"/>
                <a:cs typeface="Microsoft Sans Serif"/>
              </a:rPr>
              <a:t>проводимая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на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10">
                <a:latin typeface="Microsoft Sans Serif"/>
                <a:cs typeface="Microsoft Sans Serif"/>
              </a:rPr>
              <a:t>лендинге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35">
                <a:latin typeface="Microsoft Sans Serif"/>
                <a:cs typeface="Microsoft Sans Serif"/>
              </a:rPr>
              <a:t>Яндекса</a:t>
            </a:r>
            <a:r>
              <a:rPr dirty="0" sz="1400" spc="-35">
                <a:latin typeface="Arial Narrow"/>
                <a:cs typeface="Arial Narrow"/>
              </a:rPr>
              <a:t>,</a:t>
            </a:r>
            <a:endParaRPr sz="1400">
              <a:latin typeface="Arial Narrow"/>
              <a:cs typeface="Arial Narrow"/>
            </a:endParaRPr>
          </a:p>
          <a:p>
            <a:pPr marL="260350" marR="219075">
              <a:lnSpc>
                <a:spcPts val="2590"/>
              </a:lnSpc>
              <a:spcBef>
                <a:spcPts val="145"/>
              </a:spcBef>
            </a:pPr>
            <a:r>
              <a:rPr dirty="0" sz="1400" spc="20">
                <a:latin typeface="Microsoft Sans Serif"/>
                <a:cs typeface="Microsoft Sans Serif"/>
              </a:rPr>
              <a:t>в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п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-20">
                <a:latin typeface="Microsoft Sans Serif"/>
                <a:cs typeface="Microsoft Sans Serif"/>
              </a:rPr>
              <a:t>ё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-5">
                <a:latin typeface="Microsoft Sans Serif"/>
                <a:cs typeface="Microsoft Sans Serif"/>
              </a:rPr>
              <a:t>в</a:t>
            </a:r>
            <a:r>
              <a:rPr dirty="0" sz="1400" spc="5">
                <a:latin typeface="Microsoft Sans Serif"/>
                <a:cs typeface="Microsoft Sans Serif"/>
              </a:rPr>
              <a:t>е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65">
                <a:latin typeface="Microsoft Sans Serif"/>
                <a:cs typeface="Microsoft Sans Serif"/>
              </a:rPr>
              <a:t>Я</a:t>
            </a:r>
            <a:r>
              <a:rPr dirty="0" sz="1400" spc="-55">
                <a:latin typeface="Microsoft Sans Serif"/>
                <a:cs typeface="Microsoft Sans Serif"/>
              </a:rPr>
              <a:t>н</a:t>
            </a:r>
            <a:r>
              <a:rPr dirty="0" sz="1400" spc="-20">
                <a:latin typeface="Microsoft Sans Serif"/>
                <a:cs typeface="Microsoft Sans Serif"/>
              </a:rPr>
              <a:t>д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-15">
                <a:latin typeface="Microsoft Sans Serif"/>
                <a:cs typeface="Microsoft Sans Serif"/>
              </a:rPr>
              <a:t>к</a:t>
            </a:r>
            <a:r>
              <a:rPr dirty="0" sz="1400" spc="-45">
                <a:latin typeface="Microsoft Sans Serif"/>
                <a:cs typeface="Microsoft Sans Serif"/>
              </a:rPr>
              <a:t>с</a:t>
            </a:r>
            <a:r>
              <a:rPr dirty="0" sz="1400" spc="30">
                <a:latin typeface="Arial Narrow"/>
                <a:cs typeface="Arial Narrow"/>
              </a:rPr>
              <a:t>.</a:t>
            </a:r>
            <a:r>
              <a:rPr dirty="0" sz="1400" spc="-125">
                <a:latin typeface="Microsoft Sans Serif"/>
                <a:cs typeface="Microsoft Sans Serif"/>
              </a:rPr>
              <a:t>У</a:t>
            </a:r>
            <a:r>
              <a:rPr dirty="0" sz="1400" spc="-25">
                <a:latin typeface="Microsoft Sans Serif"/>
                <a:cs typeface="Microsoft Sans Serif"/>
              </a:rPr>
              <a:t>ч</a:t>
            </a:r>
            <a:r>
              <a:rPr dirty="0" sz="1400" spc="-25">
                <a:latin typeface="Microsoft Sans Serif"/>
                <a:cs typeface="Microsoft Sans Serif"/>
              </a:rPr>
              <a:t>е</a:t>
            </a:r>
            <a:r>
              <a:rPr dirty="0" sz="1400" spc="5">
                <a:latin typeface="Microsoft Sans Serif"/>
                <a:cs typeface="Microsoft Sans Serif"/>
              </a:rPr>
              <a:t>б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25">
                <a:latin typeface="Arial Narrow"/>
                <a:cs typeface="Arial Narrow"/>
              </a:rPr>
              <a:t>,  </a:t>
            </a:r>
            <a:r>
              <a:rPr dirty="0" sz="1400" spc="-10">
                <a:latin typeface="Microsoft Sans Serif"/>
                <a:cs typeface="Microsoft Sans Serif"/>
              </a:rPr>
              <a:t>Яндекс</a:t>
            </a:r>
            <a:r>
              <a:rPr dirty="0" sz="1400" spc="-10">
                <a:latin typeface="Arial Narrow"/>
                <a:cs typeface="Arial Narrow"/>
              </a:rPr>
              <a:t>.</a:t>
            </a:r>
            <a:r>
              <a:rPr dirty="0" sz="1400" spc="-10">
                <a:latin typeface="Microsoft Sans Serif"/>
                <a:cs typeface="Microsoft Sans Serif"/>
              </a:rPr>
              <a:t>Музыкой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Кинопоиском</a:t>
            </a:r>
            <a:r>
              <a:rPr dirty="0" sz="1400" spc="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4681" y="5953252"/>
            <a:ext cx="14598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5" b="1">
                <a:latin typeface="Arial"/>
                <a:cs typeface="Arial"/>
              </a:rPr>
              <a:t>Пр</a:t>
            </a:r>
            <a:r>
              <a:rPr dirty="0" sz="1600" spc="-20" b="1">
                <a:latin typeface="Arial"/>
                <a:cs typeface="Arial"/>
              </a:rPr>
              <a:t>о</a:t>
            </a:r>
            <a:r>
              <a:rPr dirty="0" sz="1600" spc="-35" b="1">
                <a:latin typeface="Arial"/>
                <a:cs typeface="Arial"/>
              </a:rPr>
              <a:t>чи</a:t>
            </a:r>
            <a:r>
              <a:rPr dirty="0" sz="1600" spc="20" b="1">
                <a:latin typeface="Arial"/>
                <a:cs typeface="Arial"/>
              </a:rPr>
              <a:t>е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spc="25" b="1">
                <a:latin typeface="Arial"/>
                <a:cs typeface="Arial"/>
              </a:rPr>
              <a:t>а</a:t>
            </a:r>
            <a:r>
              <a:rPr dirty="0" sz="1600" spc="25" b="1">
                <a:latin typeface="Arial"/>
                <a:cs typeface="Arial"/>
              </a:rPr>
              <a:t>к</a:t>
            </a:r>
            <a:r>
              <a:rPr dirty="0" sz="1600" spc="-15" b="1">
                <a:latin typeface="Arial"/>
                <a:cs typeface="Arial"/>
              </a:rPr>
              <a:t>ц</a:t>
            </a:r>
            <a:r>
              <a:rPr dirty="0" sz="1600" spc="-10" b="1">
                <a:latin typeface="Arial"/>
                <a:cs typeface="Arial"/>
              </a:rPr>
              <a:t>ии</a:t>
            </a:r>
            <a:r>
              <a:rPr dirty="0" sz="1600" spc="25" b="1">
                <a:latin typeface="Book Antiqua"/>
                <a:cs typeface="Book Antiqua"/>
              </a:rPr>
              <a:t>: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08743" y="1937004"/>
            <a:ext cx="2820035" cy="25831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442595">
              <a:lnSpc>
                <a:spcPct val="149300"/>
              </a:lnSpc>
              <a:spcBef>
                <a:spcPts val="110"/>
              </a:spcBef>
            </a:pPr>
            <a:r>
              <a:rPr dirty="0" sz="1400" spc="-55">
                <a:latin typeface="Microsoft Sans Serif"/>
                <a:cs typeface="Microsoft Sans Serif"/>
              </a:rPr>
              <a:t>В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30">
                <a:latin typeface="Microsoft Sans Serif"/>
                <a:cs typeface="Microsoft Sans Serif"/>
              </a:rPr>
              <a:t>р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5">
                <a:latin typeface="Microsoft Sans Serif"/>
                <a:cs typeface="Microsoft Sans Serif"/>
              </a:rPr>
              <a:t>м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-5">
                <a:latin typeface="Microsoft Sans Serif"/>
                <a:cs typeface="Microsoft Sans Serif"/>
              </a:rPr>
              <a:t>х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75">
                <a:latin typeface="Microsoft Sans Serif"/>
                <a:cs typeface="Microsoft Sans Serif"/>
              </a:rPr>
              <a:t>а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-10">
                <a:latin typeface="Microsoft Sans Serif"/>
                <a:cs typeface="Microsoft Sans Serif"/>
              </a:rPr>
              <a:t>ц</a:t>
            </a:r>
            <a:r>
              <a:rPr dirty="0" sz="1400" spc="40">
                <a:latin typeface="Microsoft Sans Serif"/>
                <a:cs typeface="Microsoft Sans Serif"/>
              </a:rPr>
              <a:t>ии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ш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5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5">
                <a:latin typeface="Microsoft Sans Serif"/>
                <a:cs typeface="Microsoft Sans Serif"/>
              </a:rPr>
              <a:t>к</a:t>
            </a:r>
            <a:r>
              <a:rPr dirty="0" sz="1400" spc="25">
                <a:latin typeface="Microsoft Sans Serif"/>
                <a:cs typeface="Microsoft Sans Serif"/>
              </a:rPr>
              <a:t>и  </a:t>
            </a:r>
            <a:r>
              <a:rPr dirty="0" sz="1400" spc="-10">
                <a:latin typeface="Microsoft Sans Serif"/>
                <a:cs typeface="Microsoft Sans Serif"/>
              </a:rPr>
              <a:t>со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всей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страны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читали</a:t>
            </a:r>
            <a:r>
              <a:rPr dirty="0" sz="1400" spc="-60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стихи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35">
                <a:latin typeface="Microsoft Sans Serif"/>
                <a:cs typeface="Microsoft Sans Serif"/>
              </a:rPr>
              <a:t>о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войне</a:t>
            </a:r>
            <a:r>
              <a:rPr dirty="0" sz="1400" spc="20">
                <a:latin typeface="Arial Narrow"/>
                <a:cs typeface="Arial Narrow"/>
              </a:rPr>
              <a:t>.</a:t>
            </a:r>
            <a:r>
              <a:rPr dirty="0" sz="1400" spc="330">
                <a:latin typeface="Arial Narrow"/>
                <a:cs typeface="Arial Narrow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Видео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со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48900"/>
              </a:lnSpc>
              <a:spcBef>
                <a:spcPts val="90"/>
              </a:spcBef>
            </a:pPr>
            <a:r>
              <a:rPr dirty="0" sz="1400" spc="5">
                <a:latin typeface="Microsoft Sans Serif"/>
                <a:cs typeface="Microsoft Sans Serif"/>
              </a:rPr>
              <a:t>стихотворениями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выкладывали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20">
                <a:latin typeface="Microsoft Sans Serif"/>
                <a:cs typeface="Microsoft Sans Serif"/>
              </a:rPr>
              <a:t>в </a:t>
            </a:r>
            <a:r>
              <a:rPr dirty="0" sz="1400" spc="-3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с</a:t>
            </a:r>
            <a:r>
              <a:rPr dirty="0" sz="1400" spc="-20">
                <a:latin typeface="Microsoft Sans Serif"/>
                <a:cs typeface="Microsoft Sans Serif"/>
              </a:rPr>
              <a:t>о</a:t>
            </a:r>
            <a:r>
              <a:rPr dirty="0" sz="1400" spc="-10">
                <a:latin typeface="Microsoft Sans Serif"/>
                <a:cs typeface="Microsoft Sans Serif"/>
              </a:rPr>
              <a:t>ц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10">
                <a:latin typeface="Microsoft Sans Serif"/>
                <a:cs typeface="Microsoft Sans Serif"/>
              </a:rPr>
              <a:t>л</a:t>
            </a:r>
            <a:r>
              <a:rPr dirty="0" sz="1400" spc="-25">
                <a:latin typeface="Microsoft Sans Serif"/>
                <a:cs typeface="Microsoft Sans Serif"/>
              </a:rPr>
              <a:t>ь</a:t>
            </a:r>
            <a:r>
              <a:rPr dirty="0" sz="1400" spc="30">
                <a:latin typeface="Microsoft Sans Serif"/>
                <a:cs typeface="Microsoft Sans Serif"/>
              </a:rPr>
              <a:t>н</a:t>
            </a:r>
            <a:r>
              <a:rPr dirty="0" sz="1400" spc="15">
                <a:latin typeface="Microsoft Sans Serif"/>
                <a:cs typeface="Microsoft Sans Serif"/>
              </a:rPr>
              <a:t>ы</a:t>
            </a:r>
            <a:r>
              <a:rPr dirty="0" sz="1400" spc="-5">
                <a:latin typeface="Microsoft Sans Serif"/>
                <a:cs typeface="Microsoft Sans Serif"/>
              </a:rPr>
              <a:t>х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30">
                <a:latin typeface="Microsoft Sans Serif"/>
                <a:cs typeface="Microsoft Sans Serif"/>
              </a:rPr>
              <a:t>с</a:t>
            </a:r>
            <a:r>
              <a:rPr dirty="0" sz="1400" spc="-50">
                <a:latin typeface="Microsoft Sans Serif"/>
                <a:cs typeface="Microsoft Sans Serif"/>
              </a:rPr>
              <a:t>е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-15">
                <a:latin typeface="Microsoft Sans Serif"/>
                <a:cs typeface="Microsoft Sans Serif"/>
              </a:rPr>
              <a:t>я</a:t>
            </a:r>
            <a:r>
              <a:rPr dirty="0" sz="1400" spc="-5">
                <a:latin typeface="Microsoft Sans Serif"/>
                <a:cs typeface="Microsoft Sans Serif"/>
              </a:rPr>
              <a:t>х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25">
                <a:latin typeface="Microsoft Sans Serif"/>
                <a:cs typeface="Microsoft Sans Serif"/>
              </a:rPr>
              <a:t>х</a:t>
            </a:r>
            <a:r>
              <a:rPr dirty="0" sz="1400" spc="-15">
                <a:latin typeface="Microsoft Sans Serif"/>
                <a:cs typeface="Microsoft Sans Serif"/>
              </a:rPr>
              <a:t>е</a:t>
            </a:r>
            <a:r>
              <a:rPr dirty="0" sz="1400" spc="-5">
                <a:latin typeface="Microsoft Sans Serif"/>
                <a:cs typeface="Microsoft Sans Serif"/>
              </a:rPr>
              <a:t>ш</a:t>
            </a:r>
            <a:r>
              <a:rPr dirty="0" sz="1400" spc="-30">
                <a:latin typeface="Microsoft Sans Serif"/>
                <a:cs typeface="Microsoft Sans Serif"/>
              </a:rPr>
              <a:t>т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5">
                <a:latin typeface="Microsoft Sans Serif"/>
                <a:cs typeface="Microsoft Sans Serif"/>
              </a:rPr>
              <a:t>г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25">
                <a:latin typeface="Microsoft Sans Serif"/>
                <a:cs typeface="Microsoft Sans Serif"/>
              </a:rPr>
              <a:t>и  </a:t>
            </a:r>
            <a:r>
              <a:rPr dirty="0" sz="1400" spc="10">
                <a:solidFill>
                  <a:srgbClr val="2C3293"/>
                </a:solidFill>
                <a:latin typeface="Arial Narrow"/>
                <a:cs typeface="Arial Narrow"/>
              </a:rPr>
              <a:t>#</a:t>
            </a:r>
            <a:r>
              <a:rPr dirty="0" sz="1400" spc="10">
                <a:solidFill>
                  <a:srgbClr val="2C3293"/>
                </a:solidFill>
                <a:latin typeface="Microsoft Sans Serif"/>
                <a:cs typeface="Microsoft Sans Serif"/>
              </a:rPr>
              <a:t>летописьсердец</a:t>
            </a:r>
            <a:r>
              <a:rPr dirty="0" sz="1400" spc="10">
                <a:solidFill>
                  <a:srgbClr val="2C3293"/>
                </a:solidFill>
                <a:latin typeface="Arial Narrow"/>
                <a:cs typeface="Arial Narrow"/>
              </a:rPr>
              <a:t>, </a:t>
            </a:r>
            <a:r>
              <a:rPr dirty="0" sz="1400" spc="15">
                <a:solidFill>
                  <a:srgbClr val="2C3293"/>
                </a:solidFill>
                <a:latin typeface="Arial Narrow"/>
                <a:cs typeface="Arial Narrow"/>
              </a:rPr>
              <a:t> </a:t>
            </a:r>
            <a:r>
              <a:rPr dirty="0" sz="1400" spc="10">
                <a:solidFill>
                  <a:srgbClr val="2C3293"/>
                </a:solidFill>
                <a:latin typeface="Arial Narrow"/>
                <a:cs typeface="Arial Narrow"/>
              </a:rPr>
              <a:t>#</a:t>
            </a:r>
            <a:r>
              <a:rPr dirty="0" sz="1400" spc="10">
                <a:solidFill>
                  <a:srgbClr val="2C3293"/>
                </a:solidFill>
                <a:latin typeface="Microsoft Sans Serif"/>
                <a:cs typeface="Microsoft Sans Serif"/>
              </a:rPr>
              <a:t>культурадляшкольников</a:t>
            </a:r>
            <a:r>
              <a:rPr dirty="0" sz="1400" spc="10">
                <a:solidFill>
                  <a:srgbClr val="2C3293"/>
                </a:solidFill>
                <a:latin typeface="Arial Narrow"/>
                <a:cs typeface="Arial Narrow"/>
              </a:rPr>
              <a:t>, </a:t>
            </a:r>
            <a:r>
              <a:rPr dirty="0" sz="1400" spc="15">
                <a:solidFill>
                  <a:srgbClr val="2C3293"/>
                </a:solidFill>
                <a:latin typeface="Arial Narrow"/>
                <a:cs typeface="Arial Narrow"/>
              </a:rPr>
              <a:t> </a:t>
            </a:r>
            <a:r>
              <a:rPr dirty="0" sz="1400" spc="5">
                <a:solidFill>
                  <a:srgbClr val="2C3293"/>
                </a:solidFill>
                <a:latin typeface="Arial Narrow"/>
                <a:cs typeface="Arial Narrow"/>
              </a:rPr>
              <a:t>#</a:t>
            </a:r>
            <a:r>
              <a:rPr dirty="0" sz="1400" spc="5">
                <a:solidFill>
                  <a:srgbClr val="2C3293"/>
                </a:solidFill>
                <a:latin typeface="Microsoft Sans Serif"/>
                <a:cs typeface="Microsoft Sans Serif"/>
              </a:rPr>
              <a:t>культурныймарафон</a:t>
            </a:r>
            <a:r>
              <a:rPr dirty="0" sz="1400" spc="5">
                <a:solidFill>
                  <a:srgbClr val="2C3293"/>
                </a:solidFill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08743" y="1533652"/>
            <a:ext cx="17100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5" b="1">
                <a:solidFill>
                  <a:srgbClr val="8057E8"/>
                </a:solidFill>
                <a:latin typeface="Arial"/>
                <a:cs typeface="Arial"/>
              </a:rPr>
              <a:t>Л</a:t>
            </a:r>
            <a:r>
              <a:rPr dirty="0" sz="1600" spc="30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1600" spc="-15" b="1">
                <a:solidFill>
                  <a:srgbClr val="8057E8"/>
                </a:solidFill>
                <a:latin typeface="Arial"/>
                <a:cs typeface="Arial"/>
              </a:rPr>
              <a:t>т</a:t>
            </a:r>
            <a:r>
              <a:rPr dirty="0" sz="1600" spc="-15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1600" spc="-30" b="1">
                <a:solidFill>
                  <a:srgbClr val="8057E8"/>
                </a:solidFill>
                <a:latin typeface="Arial"/>
                <a:cs typeface="Arial"/>
              </a:rPr>
              <a:t>п</a:t>
            </a:r>
            <a:r>
              <a:rPr dirty="0" sz="1600" spc="-10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1600" spc="-145" b="1">
                <a:solidFill>
                  <a:srgbClr val="8057E8"/>
                </a:solidFill>
                <a:latin typeface="Arial"/>
                <a:cs typeface="Arial"/>
              </a:rPr>
              <a:t>с</a:t>
            </a:r>
            <a:r>
              <a:rPr dirty="0" sz="1600" spc="-110" b="1">
                <a:solidFill>
                  <a:srgbClr val="8057E8"/>
                </a:solidFill>
                <a:latin typeface="Arial"/>
                <a:cs typeface="Arial"/>
              </a:rPr>
              <a:t>ь</a:t>
            </a:r>
            <a:r>
              <a:rPr dirty="0" sz="1600" spc="-75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8057E8"/>
                </a:solidFill>
                <a:latin typeface="Arial"/>
                <a:cs typeface="Arial"/>
              </a:rPr>
              <a:t>с</a:t>
            </a:r>
            <a:r>
              <a:rPr dirty="0" sz="1600" spc="1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1600" spc="-30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1600" spc="10" b="1">
                <a:solidFill>
                  <a:srgbClr val="8057E8"/>
                </a:solidFill>
                <a:latin typeface="Arial"/>
                <a:cs typeface="Arial"/>
              </a:rPr>
              <a:t>д</a:t>
            </a:r>
            <a:r>
              <a:rPr dirty="0" sz="1600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1600" spc="-15" b="1">
                <a:solidFill>
                  <a:srgbClr val="8057E8"/>
                </a:solidFill>
                <a:latin typeface="Arial"/>
                <a:cs typeface="Arial"/>
              </a:rPr>
              <a:t>ц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3496" y="443483"/>
            <a:ext cx="346519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20" b="1">
                <a:solidFill>
                  <a:srgbClr val="8057E8"/>
                </a:solidFill>
                <a:latin typeface="Arial"/>
                <a:cs typeface="Arial"/>
              </a:rPr>
              <a:t>В</a:t>
            </a:r>
            <a:r>
              <a:rPr dirty="0" sz="2600" spc="-175" b="1">
                <a:solidFill>
                  <a:srgbClr val="8057E8"/>
                </a:solidFill>
                <a:latin typeface="Arial"/>
                <a:cs typeface="Arial"/>
              </a:rPr>
              <a:t>с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-45" b="1">
                <a:solidFill>
                  <a:srgbClr val="8057E8"/>
                </a:solidFill>
                <a:latin typeface="Arial"/>
                <a:cs typeface="Arial"/>
              </a:rPr>
              <a:t>р</a:t>
            </a:r>
            <a:r>
              <a:rPr dirty="0" sz="2600" spc="-45" b="1">
                <a:solidFill>
                  <a:srgbClr val="8057E8"/>
                </a:solidFill>
                <a:latin typeface="Arial"/>
                <a:cs typeface="Arial"/>
              </a:rPr>
              <a:t>о</a:t>
            </a:r>
            <a:r>
              <a:rPr dirty="0" sz="2600" spc="-225" b="1">
                <a:solidFill>
                  <a:srgbClr val="8057E8"/>
                </a:solidFill>
                <a:latin typeface="Arial"/>
                <a:cs typeface="Arial"/>
              </a:rPr>
              <a:t>сс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ий</a:t>
            </a:r>
            <a:r>
              <a:rPr dirty="0" sz="2600" spc="-225" b="1">
                <a:solidFill>
                  <a:srgbClr val="8057E8"/>
                </a:solidFill>
                <a:latin typeface="Arial"/>
                <a:cs typeface="Arial"/>
              </a:rPr>
              <a:t>с</a:t>
            </a:r>
            <a:r>
              <a:rPr dirty="0" sz="2600" spc="14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35" b="1">
                <a:solidFill>
                  <a:srgbClr val="8057E8"/>
                </a:solidFill>
                <a:latin typeface="Arial"/>
                <a:cs typeface="Arial"/>
              </a:rPr>
              <a:t>е</a:t>
            </a:r>
            <a:r>
              <a:rPr dirty="0" sz="2600" spc="-125" b="1">
                <a:solidFill>
                  <a:srgbClr val="8057E8"/>
                </a:solidFill>
                <a:latin typeface="Arial"/>
                <a:cs typeface="Arial"/>
              </a:rPr>
              <a:t> </a:t>
            </a:r>
            <a:r>
              <a:rPr dirty="0" sz="2600" spc="-65" b="1">
                <a:solidFill>
                  <a:srgbClr val="8057E8"/>
                </a:solidFill>
                <a:latin typeface="Arial"/>
                <a:cs typeface="Arial"/>
              </a:rPr>
              <a:t>а</a:t>
            </a:r>
            <a:r>
              <a:rPr dirty="0" sz="2600" spc="140" b="1">
                <a:solidFill>
                  <a:srgbClr val="8057E8"/>
                </a:solidFill>
                <a:latin typeface="Arial"/>
                <a:cs typeface="Arial"/>
              </a:rPr>
              <a:t>к</a:t>
            </a:r>
            <a:r>
              <a:rPr dirty="0" sz="2600" spc="-30" b="1">
                <a:solidFill>
                  <a:srgbClr val="8057E8"/>
                </a:solidFill>
                <a:latin typeface="Arial"/>
                <a:cs typeface="Arial"/>
              </a:rPr>
              <a:t>ц</a:t>
            </a:r>
            <a:r>
              <a:rPr dirty="0" sz="2600" spc="-15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r>
              <a:rPr dirty="0" sz="2600" spc="-10" b="1">
                <a:solidFill>
                  <a:srgbClr val="8057E8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80688" y="768095"/>
            <a:ext cx="7598409" cy="5340350"/>
            <a:chOff x="3980688" y="768095"/>
            <a:chExt cx="7598409" cy="534035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2583" y="4986578"/>
              <a:ext cx="3406388" cy="5924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80688" y="768095"/>
              <a:ext cx="4358640" cy="53400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89821" y="1178450"/>
              <a:ext cx="3412490" cy="4392930"/>
            </a:xfrm>
            <a:custGeom>
              <a:avLst/>
              <a:gdLst/>
              <a:ahLst/>
              <a:cxnLst/>
              <a:rect l="l" t="t" r="r" b="b"/>
              <a:pathLst>
                <a:path w="3412490" h="4392930">
                  <a:moveTo>
                    <a:pt x="3412359" y="0"/>
                  </a:moveTo>
                  <a:lnTo>
                    <a:pt x="0" y="0"/>
                  </a:lnTo>
                  <a:lnTo>
                    <a:pt x="0" y="4392635"/>
                  </a:lnTo>
                  <a:lnTo>
                    <a:pt x="3412359" y="4392635"/>
                  </a:lnTo>
                  <a:lnTo>
                    <a:pt x="3412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4383" y="4311261"/>
              <a:ext cx="2086796" cy="103413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389821" y="1178450"/>
            <a:ext cx="3412490" cy="4392930"/>
          </a:xfrm>
          <a:prstGeom prst="rect">
            <a:avLst/>
          </a:prstGeom>
          <a:ln w="3175">
            <a:solidFill>
              <a:srgbClr val="D0D1D2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246379">
              <a:lnSpc>
                <a:spcPct val="100000"/>
              </a:lnSpc>
            </a:pPr>
            <a:r>
              <a:rPr dirty="0" sz="1600" spc="-10" b="1">
                <a:solidFill>
                  <a:srgbClr val="8057E8"/>
                </a:solidFill>
                <a:latin typeface="Arial"/>
                <a:cs typeface="Arial"/>
              </a:rPr>
              <a:t>Кино</a:t>
            </a:r>
            <a:r>
              <a:rPr dirty="0" sz="1600" spc="-10" b="1">
                <a:solidFill>
                  <a:srgbClr val="8057E8"/>
                </a:solidFill>
                <a:latin typeface="Book Antiqua"/>
                <a:cs typeface="Book Antiqua"/>
              </a:rPr>
              <a:t>-</a:t>
            </a:r>
            <a:r>
              <a:rPr dirty="0" sz="1600" spc="-10" b="1">
                <a:solidFill>
                  <a:srgbClr val="8057E8"/>
                </a:solidFill>
                <a:latin typeface="Arial"/>
                <a:cs typeface="Arial"/>
              </a:rPr>
              <a:t>лето</a:t>
            </a:r>
            <a:endParaRPr sz="1600">
              <a:latin typeface="Arial"/>
              <a:cs typeface="Arial"/>
            </a:endParaRPr>
          </a:p>
          <a:p>
            <a:pPr marL="255904" marR="279400">
              <a:lnSpc>
                <a:spcPct val="150400"/>
              </a:lnSpc>
              <a:spcBef>
                <a:spcPts val="1250"/>
              </a:spcBef>
            </a:pPr>
            <a:r>
              <a:rPr dirty="0" sz="1400">
                <a:latin typeface="Microsoft Sans Serif"/>
                <a:cs typeface="Microsoft Sans Serif"/>
              </a:rPr>
              <a:t>Акция</a:t>
            </a:r>
            <a:r>
              <a:rPr dirty="0" sz="1400">
                <a:latin typeface="Arial Narrow"/>
                <a:cs typeface="Arial Narrow"/>
              </a:rPr>
              <a:t>, </a:t>
            </a:r>
            <a:r>
              <a:rPr dirty="0" sz="1400">
                <a:latin typeface="Microsoft Sans Serif"/>
                <a:cs typeface="Microsoft Sans Serif"/>
              </a:rPr>
              <a:t>целью </a:t>
            </a:r>
            <a:r>
              <a:rPr dirty="0" sz="1400" spc="15">
                <a:latin typeface="Microsoft Sans Serif"/>
                <a:cs typeface="Microsoft Sans Serif"/>
              </a:rPr>
              <a:t>которой </a:t>
            </a:r>
            <a:r>
              <a:rPr dirty="0" sz="1400" spc="-15">
                <a:latin typeface="Microsoft Sans Serif"/>
                <a:cs typeface="Microsoft Sans Serif"/>
              </a:rPr>
              <a:t>является </a:t>
            </a:r>
            <a:r>
              <a:rPr dirty="0" sz="1400" spc="-10">
                <a:latin typeface="Microsoft Sans Serif"/>
                <a:cs typeface="Microsoft Sans Serif"/>
              </a:rPr>
              <a:t> </a:t>
            </a:r>
            <a:r>
              <a:rPr dirty="0" sz="1400" spc="-10">
                <a:latin typeface="Microsoft Sans Serif"/>
                <a:cs typeface="Microsoft Sans Serif"/>
              </a:rPr>
              <a:t>з</a:t>
            </a:r>
            <a:r>
              <a:rPr dirty="0" sz="1400" spc="-5">
                <a:latin typeface="Microsoft Sans Serif"/>
                <a:cs typeface="Microsoft Sans Serif"/>
              </a:rPr>
              <a:t>н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20">
                <a:latin typeface="Microsoft Sans Serif"/>
                <a:cs typeface="Microsoft Sans Serif"/>
              </a:rPr>
              <a:t>к</a:t>
            </a:r>
            <a:r>
              <a:rPr dirty="0" sz="1400" spc="30">
                <a:latin typeface="Microsoft Sans Serif"/>
                <a:cs typeface="Microsoft Sans Serif"/>
              </a:rPr>
              <a:t>о</a:t>
            </a:r>
            <a:r>
              <a:rPr dirty="0" sz="1400" spc="10">
                <a:latin typeface="Microsoft Sans Serif"/>
                <a:cs typeface="Microsoft Sans Serif"/>
              </a:rPr>
              <a:t>м</a:t>
            </a:r>
            <a:r>
              <a:rPr dirty="0" sz="1400" spc="-35">
                <a:latin typeface="Microsoft Sans Serif"/>
                <a:cs typeface="Microsoft Sans Serif"/>
              </a:rPr>
              <a:t>с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15">
                <a:latin typeface="Microsoft Sans Serif"/>
                <a:cs typeface="Microsoft Sans Serif"/>
              </a:rPr>
              <a:t>в</a:t>
            </a:r>
            <a:r>
              <a:rPr dirty="0" sz="1400" spc="35">
                <a:latin typeface="Microsoft Sans Serif"/>
                <a:cs typeface="Microsoft Sans Serif"/>
              </a:rPr>
              <a:t>о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де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-20">
                <a:latin typeface="Microsoft Sans Serif"/>
                <a:cs typeface="Microsoft Sans Serif"/>
              </a:rPr>
              <a:t>е</a:t>
            </a:r>
            <a:r>
              <a:rPr dirty="0" sz="1400" spc="40">
                <a:latin typeface="Microsoft Sans Serif"/>
                <a:cs typeface="Microsoft Sans Serif"/>
              </a:rPr>
              <a:t>й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с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15">
                <a:latin typeface="Microsoft Sans Serif"/>
                <a:cs typeface="Microsoft Sans Serif"/>
              </a:rPr>
              <a:t>бо</a:t>
            </a:r>
            <a:r>
              <a:rPr dirty="0" sz="1400" spc="10">
                <a:latin typeface="Microsoft Sans Serif"/>
                <a:cs typeface="Microsoft Sans Serif"/>
              </a:rPr>
              <a:t>г</a:t>
            </a:r>
            <a:r>
              <a:rPr dirty="0" sz="1400" spc="-70">
                <a:latin typeface="Microsoft Sans Serif"/>
                <a:cs typeface="Microsoft Sans Serif"/>
              </a:rPr>
              <a:t>а</a:t>
            </a:r>
            <a:r>
              <a:rPr dirty="0" sz="1400" spc="-35">
                <a:latin typeface="Microsoft Sans Serif"/>
                <a:cs typeface="Microsoft Sans Serif"/>
              </a:rPr>
              <a:t>т</a:t>
            </a:r>
            <a:r>
              <a:rPr dirty="0" sz="1400" spc="15">
                <a:latin typeface="Microsoft Sans Serif"/>
                <a:cs typeface="Microsoft Sans Serif"/>
              </a:rPr>
              <a:t>ы</a:t>
            </a:r>
            <a:r>
              <a:rPr dirty="0" sz="1400" spc="5">
                <a:latin typeface="Microsoft Sans Serif"/>
                <a:cs typeface="Microsoft Sans Serif"/>
              </a:rPr>
              <a:t>м  </a:t>
            </a:r>
            <a:r>
              <a:rPr dirty="0" sz="1400">
                <a:latin typeface="Microsoft Sans Serif"/>
                <a:cs typeface="Microsoft Sans Serif"/>
              </a:rPr>
              <a:t>кинонаследием </a:t>
            </a:r>
            <a:r>
              <a:rPr dirty="0" sz="1400" spc="-20">
                <a:latin typeface="Microsoft Sans Serif"/>
                <a:cs typeface="Microsoft Sans Serif"/>
              </a:rPr>
              <a:t>России </a:t>
            </a:r>
            <a:r>
              <a:rPr dirty="0" sz="1400" spc="-10">
                <a:latin typeface="Microsoft Sans Serif"/>
                <a:cs typeface="Microsoft Sans Serif"/>
              </a:rPr>
              <a:t>путем </a:t>
            </a:r>
            <a:r>
              <a:rPr dirty="0" sz="1400" spc="-5">
                <a:latin typeface="Microsoft Sans Serif"/>
                <a:cs typeface="Microsoft Sans Serif"/>
              </a:rPr>
              <a:t> </a:t>
            </a:r>
            <a:r>
              <a:rPr dirty="0" sz="1400">
                <a:latin typeface="Microsoft Sans Serif"/>
                <a:cs typeface="Microsoft Sans Serif"/>
              </a:rPr>
              <a:t>просмотра</a:t>
            </a:r>
            <a:r>
              <a:rPr dirty="0" sz="1400" spc="-65">
                <a:latin typeface="Microsoft Sans Serif"/>
                <a:cs typeface="Microsoft Sans Serif"/>
              </a:rPr>
              <a:t> </a:t>
            </a:r>
            <a:r>
              <a:rPr dirty="0" sz="1400" spc="-15">
                <a:latin typeface="Microsoft Sans Serif"/>
                <a:cs typeface="Microsoft Sans Serif"/>
              </a:rPr>
              <a:t>тематических</a:t>
            </a:r>
            <a:r>
              <a:rPr dirty="0" sz="1400" spc="-55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фильмов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40">
                <a:latin typeface="Microsoft Sans Serif"/>
                <a:cs typeface="Microsoft Sans Serif"/>
              </a:rPr>
              <a:t>и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15">
                <a:latin typeface="Microsoft Sans Serif"/>
                <a:cs typeface="Microsoft Sans Serif"/>
              </a:rPr>
              <a:t>их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">
                <a:latin typeface="Microsoft Sans Serif"/>
                <a:cs typeface="Microsoft Sans Serif"/>
              </a:rPr>
              <a:t>классного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5">
                <a:latin typeface="Microsoft Sans Serif"/>
                <a:cs typeface="Microsoft Sans Serif"/>
              </a:rPr>
              <a:t>обсуждения</a:t>
            </a:r>
            <a:r>
              <a:rPr dirty="0" sz="1400" spc="5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15305" y="5989828"/>
            <a:ext cx="23602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dirty="0" sz="1600" spc="320">
                <a:latin typeface="Arial Narrow"/>
                <a:cs typeface="Arial Narrow"/>
              </a:rPr>
              <a:t>#</a:t>
            </a:r>
            <a:r>
              <a:rPr dirty="0" sz="1600" spc="-110">
                <a:latin typeface="Microsoft Sans Serif"/>
                <a:cs typeface="Microsoft Sans Serif"/>
              </a:rPr>
              <a:t>Ч</a:t>
            </a:r>
            <a:r>
              <a:rPr dirty="0" sz="1600" spc="-95">
                <a:latin typeface="Microsoft Sans Serif"/>
                <a:cs typeface="Microsoft Sans Serif"/>
              </a:rPr>
              <a:t>а</a:t>
            </a:r>
            <a:r>
              <a:rPr dirty="0" sz="1600" spc="40">
                <a:latin typeface="Microsoft Sans Serif"/>
                <a:cs typeface="Microsoft Sans Serif"/>
              </a:rPr>
              <a:t>й</a:t>
            </a:r>
            <a:r>
              <a:rPr dirty="0" sz="1600" spc="-25">
                <a:latin typeface="Microsoft Sans Serif"/>
                <a:cs typeface="Microsoft Sans Serif"/>
              </a:rPr>
              <a:t>к</a:t>
            </a:r>
            <a:r>
              <a:rPr dirty="0" sz="1600" spc="30">
                <a:latin typeface="Microsoft Sans Serif"/>
                <a:cs typeface="Microsoft Sans Serif"/>
              </a:rPr>
              <a:t>о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r>
              <a:rPr dirty="0" sz="1600" spc="-65">
                <a:latin typeface="Microsoft Sans Serif"/>
                <a:cs typeface="Microsoft Sans Serif"/>
              </a:rPr>
              <a:t>с</a:t>
            </a:r>
            <a:r>
              <a:rPr dirty="0" sz="1600" spc="5">
                <a:latin typeface="Microsoft Sans Serif"/>
                <a:cs typeface="Microsoft Sans Serif"/>
              </a:rPr>
              <a:t>к</a:t>
            </a:r>
            <a:r>
              <a:rPr dirty="0" sz="1600" spc="40">
                <a:latin typeface="Microsoft Sans Serif"/>
                <a:cs typeface="Microsoft Sans Serif"/>
              </a:rPr>
              <a:t>ий</a:t>
            </a:r>
            <a:r>
              <a:rPr dirty="0" sz="1600" spc="20">
                <a:latin typeface="Microsoft Sans Serif"/>
                <a:cs typeface="Microsoft Sans Serif"/>
              </a:rPr>
              <a:t>в</a:t>
            </a:r>
            <a:r>
              <a:rPr dirty="0" sz="1600" spc="-45">
                <a:latin typeface="Microsoft Sans Serif"/>
                <a:cs typeface="Microsoft Sans Serif"/>
              </a:rPr>
              <a:t>э</a:t>
            </a:r>
            <a:r>
              <a:rPr dirty="0" sz="1600" spc="-110">
                <a:latin typeface="Microsoft Sans Serif"/>
                <a:cs typeface="Microsoft Sans Serif"/>
              </a:rPr>
              <a:t>ф</a:t>
            </a:r>
            <a:r>
              <a:rPr dirty="0" sz="1600" spc="40">
                <a:latin typeface="Microsoft Sans Serif"/>
                <a:cs typeface="Microsoft Sans Serif"/>
              </a:rPr>
              <a:t>и</a:t>
            </a:r>
            <a:r>
              <a:rPr dirty="0" sz="1600" spc="45">
                <a:latin typeface="Microsoft Sans Serif"/>
                <a:cs typeface="Microsoft Sans Serif"/>
              </a:rPr>
              <a:t>р</a:t>
            </a:r>
            <a:r>
              <a:rPr dirty="0" sz="1600" spc="-15">
                <a:latin typeface="Microsoft Sans Serif"/>
                <a:cs typeface="Microsoft Sans Serif"/>
              </a:rPr>
              <a:t>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20281" y="6011164"/>
            <a:ext cx="23958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dirty="0" sz="1600" spc="-145">
                <a:latin typeface="Microsoft Sans Serif"/>
                <a:cs typeface="Microsoft Sans Serif"/>
              </a:rPr>
              <a:t>К</a:t>
            </a:r>
            <a:r>
              <a:rPr dirty="0" sz="1600" spc="-90">
                <a:latin typeface="Microsoft Sans Serif"/>
                <a:cs typeface="Microsoft Sans Serif"/>
              </a:rPr>
              <a:t>у</a:t>
            </a:r>
            <a:r>
              <a:rPr dirty="0" sz="1600" spc="5">
                <a:latin typeface="Microsoft Sans Serif"/>
                <a:cs typeface="Microsoft Sans Serif"/>
              </a:rPr>
              <a:t>л</a:t>
            </a:r>
            <a:r>
              <a:rPr dirty="0" sz="1600" spc="-15">
                <a:latin typeface="Microsoft Sans Serif"/>
                <a:cs typeface="Microsoft Sans Serif"/>
              </a:rPr>
              <a:t>ь</a:t>
            </a:r>
            <a:r>
              <a:rPr dirty="0" sz="1600">
                <a:latin typeface="Microsoft Sans Serif"/>
                <a:cs typeface="Microsoft Sans Serif"/>
              </a:rPr>
              <a:t>т</a:t>
            </a:r>
            <a:r>
              <a:rPr dirty="0" sz="1600" spc="-45">
                <a:latin typeface="Microsoft Sans Serif"/>
                <a:cs typeface="Microsoft Sans Serif"/>
              </a:rPr>
              <a:t>у</a:t>
            </a:r>
            <a:r>
              <a:rPr dirty="0" sz="1600" spc="40">
                <a:latin typeface="Microsoft Sans Serif"/>
                <a:cs typeface="Microsoft Sans Serif"/>
              </a:rPr>
              <a:t>рн</a:t>
            </a:r>
            <a:r>
              <a:rPr dirty="0" sz="1600" spc="-85">
                <a:latin typeface="Microsoft Sans Serif"/>
                <a:cs typeface="Microsoft Sans Serif"/>
              </a:rPr>
              <a:t>а</a:t>
            </a:r>
            <a:r>
              <a:rPr dirty="0" sz="1600" spc="-20">
                <a:latin typeface="Microsoft Sans Serif"/>
                <a:cs typeface="Microsoft Sans Serif"/>
              </a:rPr>
              <a:t>я</a:t>
            </a:r>
            <a:r>
              <a:rPr dirty="0" sz="1600" spc="-65">
                <a:latin typeface="Microsoft Sans Serif"/>
                <a:cs typeface="Microsoft Sans Serif"/>
              </a:rPr>
              <a:t> </a:t>
            </a:r>
            <a:r>
              <a:rPr dirty="0" sz="1600" spc="15">
                <a:latin typeface="Microsoft Sans Serif"/>
                <a:cs typeface="Microsoft Sans Serif"/>
              </a:rPr>
              <a:t>б</a:t>
            </a:r>
            <a:r>
              <a:rPr dirty="0" sz="1600" spc="30">
                <a:latin typeface="Microsoft Sans Serif"/>
                <a:cs typeface="Microsoft Sans Serif"/>
              </a:rPr>
              <a:t>о</a:t>
            </a:r>
            <a:r>
              <a:rPr dirty="0" sz="1600" spc="-35">
                <a:latin typeface="Microsoft Sans Serif"/>
                <a:cs typeface="Microsoft Sans Serif"/>
              </a:rPr>
              <a:t>т</a:t>
            </a:r>
            <a:r>
              <a:rPr dirty="0" sz="1600" spc="-85">
                <a:latin typeface="Microsoft Sans Serif"/>
                <a:cs typeface="Microsoft Sans Serif"/>
              </a:rPr>
              <a:t>а</a:t>
            </a:r>
            <a:r>
              <a:rPr dirty="0" sz="1600" spc="40">
                <a:latin typeface="Microsoft Sans Serif"/>
                <a:cs typeface="Microsoft Sans Serif"/>
              </a:rPr>
              <a:t>н</a:t>
            </a:r>
            <a:r>
              <a:rPr dirty="0" sz="1600" spc="40">
                <a:latin typeface="Microsoft Sans Serif"/>
                <a:cs typeface="Microsoft Sans Serif"/>
              </a:rPr>
              <a:t>и</a:t>
            </a:r>
            <a:r>
              <a:rPr dirty="0" sz="1600" spc="5">
                <a:latin typeface="Microsoft Sans Serif"/>
                <a:cs typeface="Microsoft Sans Serif"/>
              </a:rPr>
              <a:t>к</a:t>
            </a:r>
            <a:r>
              <a:rPr dirty="0" sz="1600" spc="-80">
                <a:latin typeface="Microsoft Sans Serif"/>
                <a:cs typeface="Microsoft Sans Serif"/>
              </a:rPr>
              <a:t>а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739848" y="6639621"/>
            <a:ext cx="240029" cy="60960"/>
          </a:xfrm>
          <a:custGeom>
            <a:avLst/>
            <a:gdLst/>
            <a:ahLst/>
            <a:cxnLst/>
            <a:rect l="l" t="t" r="r" b="b"/>
            <a:pathLst>
              <a:path w="240029" h="60959">
                <a:moveTo>
                  <a:pt x="239999" y="0"/>
                </a:moveTo>
                <a:lnTo>
                  <a:pt x="0" y="0"/>
                </a:lnTo>
                <a:lnTo>
                  <a:pt x="0" y="60958"/>
                </a:lnTo>
                <a:lnTo>
                  <a:pt x="239999" y="60958"/>
                </a:lnTo>
                <a:lnTo>
                  <a:pt x="239999" y="0"/>
                </a:lnTo>
                <a:close/>
              </a:path>
            </a:pathLst>
          </a:custGeom>
          <a:solidFill>
            <a:srgbClr val="8057E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610323" y="1618913"/>
            <a:ext cx="10767060" cy="3726179"/>
            <a:chOff x="610323" y="1618913"/>
            <a:chExt cx="10767060" cy="3726179"/>
          </a:xfrm>
        </p:grpSpPr>
        <p:sp>
          <p:nvSpPr>
            <p:cNvPr id="25" name="object 25"/>
            <p:cNvSpPr/>
            <p:nvPr/>
          </p:nvSpPr>
          <p:spPr>
            <a:xfrm>
              <a:off x="3105509" y="1681995"/>
              <a:ext cx="8268970" cy="12700"/>
            </a:xfrm>
            <a:custGeom>
              <a:avLst/>
              <a:gdLst/>
              <a:ahLst/>
              <a:cxnLst/>
              <a:rect l="l" t="t" r="r" b="b"/>
              <a:pathLst>
                <a:path w="8268970" h="12700">
                  <a:moveTo>
                    <a:pt x="0" y="3175"/>
                  </a:moveTo>
                  <a:lnTo>
                    <a:pt x="608698" y="3175"/>
                  </a:lnTo>
                </a:path>
                <a:path w="8268970" h="12700">
                  <a:moveTo>
                    <a:pt x="2631056" y="12205"/>
                  </a:moveTo>
                  <a:lnTo>
                    <a:pt x="4389998" y="12205"/>
                  </a:lnTo>
                </a:path>
                <a:path w="8268970" h="12700">
                  <a:moveTo>
                    <a:pt x="7070603" y="3175"/>
                  </a:moveTo>
                  <a:lnTo>
                    <a:pt x="8157758" y="3175"/>
                  </a:lnTo>
                </a:path>
                <a:path w="8268970" h="12700">
                  <a:moveTo>
                    <a:pt x="8268673" y="0"/>
                  </a:moveTo>
                  <a:lnTo>
                    <a:pt x="8268673" y="6351"/>
                  </a:lnTo>
                </a:path>
              </a:pathLst>
            </a:custGeom>
            <a:ln w="635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495508" y="1633979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4" h="109855">
                  <a:moveTo>
                    <a:pt x="0" y="0"/>
                  </a:moveTo>
                  <a:lnTo>
                    <a:pt x="109464" y="0"/>
                  </a:lnTo>
                  <a:lnTo>
                    <a:pt x="109464" y="109464"/>
                  </a:lnTo>
                  <a:lnTo>
                    <a:pt x="0" y="1094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263268" y="1622088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4" h="109855">
                  <a:moveTo>
                    <a:pt x="0" y="0"/>
                  </a:moveTo>
                  <a:lnTo>
                    <a:pt x="109464" y="0"/>
                  </a:lnTo>
                  <a:lnTo>
                    <a:pt x="109464" y="109464"/>
                  </a:lnTo>
                  <a:lnTo>
                    <a:pt x="0" y="1094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714207" y="1630438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4" h="109855">
                  <a:moveTo>
                    <a:pt x="0" y="0"/>
                  </a:moveTo>
                  <a:lnTo>
                    <a:pt x="109464" y="0"/>
                  </a:lnTo>
                  <a:lnTo>
                    <a:pt x="109464" y="109464"/>
                  </a:lnTo>
                  <a:lnTo>
                    <a:pt x="0" y="1094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323" y="4159026"/>
              <a:ext cx="2893991" cy="1185946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1741599" y="6319570"/>
            <a:ext cx="215900" cy="21082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300" spc="25">
                <a:solidFill>
                  <a:srgbClr val="8057E8"/>
                </a:solidFill>
                <a:latin typeface="Microsoft Sans Serif"/>
                <a:cs typeface="Microsoft Sans Serif"/>
              </a:rPr>
              <a:t>09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2021-05-22T04:51:33Z</dcterms:created>
  <dcterms:modified xsi:type="dcterms:W3CDTF">2021-05-22T04:51:33Z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2020-08-25T00:00:00Z</vt:filetime>
  </property>
  <property fmtid="{D5CDD505-2E9C-101B-9397-08002B2CF9AE}" pid="3" name="LastSaved">
    <vt:filetime>2021-05-22T00:00:00Z</vt:filetime>
  </property>
</Properties>
</file>